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57" r:id="rId2"/>
    <p:sldId id="263" r:id="rId3"/>
    <p:sldId id="259" r:id="rId4"/>
    <p:sldId id="260" r:id="rId5"/>
    <p:sldId id="261" r:id="rId6"/>
    <p:sldId id="262" r:id="rId7"/>
    <p:sldId id="264" r:id="rId8"/>
    <p:sldId id="265" r:id="rId9"/>
    <p:sldId id="279" r:id="rId10"/>
    <p:sldId id="266" r:id="rId11"/>
    <p:sldId id="268" r:id="rId12"/>
    <p:sldId id="275" r:id="rId13"/>
    <p:sldId id="269" r:id="rId14"/>
    <p:sldId id="273" r:id="rId15"/>
    <p:sldId id="274" r:id="rId16"/>
    <p:sldId id="276" r:id="rId17"/>
    <p:sldId id="280" r:id="rId18"/>
    <p:sldId id="281" r:id="rId19"/>
    <p:sldId id="282" r:id="rId20"/>
    <p:sldId id="283" r:id="rId21"/>
    <p:sldId id="270" r:id="rId22"/>
    <p:sldId id="271" r:id="rId23"/>
    <p:sldId id="272" r:id="rId24"/>
    <p:sldId id="27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0" d="100"/>
          <a:sy n="70" d="100"/>
        </p:scale>
        <p:origin x="53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21719F-8159-4662-BC5D-E51491D66FD3}" type="datetimeFigureOut">
              <a:rPr lang="en-IN" smtClean="0"/>
              <a:t>17-12-2023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E724FE-B21D-4088-BCBC-CFB5417E7A4B}" type="slidenum">
              <a:rPr lang="en-IN" smtClean="0"/>
              <a:t>‹#›</a:t>
            </a:fld>
            <a:endParaRPr lang="en-IN"/>
          </a:p>
        </p:txBody>
      </p:sp>
    </p:spTree>
    <p:extLst>
      <p:ext uri="{BB962C8B-B14F-4D97-AF65-F5344CB8AC3E}">
        <p14:creationId xmlns:p14="http://schemas.microsoft.com/office/powerpoint/2010/main" val="2575377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wide range of flight prices across different flight durations. Generally, as the total duration of the flight increases, there is a tendency for the price to increase, particularly for flights with longer durations and more stops.</a:t>
            </a:r>
          </a:p>
          <a:p>
            <a:endParaRPr lang="en-IN" dirty="0"/>
          </a:p>
        </p:txBody>
      </p:sp>
      <p:sp>
        <p:nvSpPr>
          <p:cNvPr id="4" name="Slide Number Placeholder 3"/>
          <p:cNvSpPr>
            <a:spLocks noGrp="1"/>
          </p:cNvSpPr>
          <p:nvPr>
            <p:ph type="sldNum" sz="quarter" idx="5"/>
          </p:nvPr>
        </p:nvSpPr>
        <p:spPr/>
        <p:txBody>
          <a:bodyPr/>
          <a:lstStyle/>
          <a:p>
            <a:fld id="{8BE724FE-B21D-4088-BCBC-CFB5417E7A4B}" type="slidenum">
              <a:rPr lang="en-IN" smtClean="0"/>
              <a:t>11</a:t>
            </a:fld>
            <a:endParaRPr lang="en-IN"/>
          </a:p>
        </p:txBody>
      </p:sp>
    </p:spTree>
    <p:extLst>
      <p:ext uri="{BB962C8B-B14F-4D97-AF65-F5344CB8AC3E}">
        <p14:creationId xmlns:p14="http://schemas.microsoft.com/office/powerpoint/2010/main" val="2423560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BE724FE-B21D-4088-BCBC-CFB5417E7A4B}" type="slidenum">
              <a:rPr lang="en-IN" smtClean="0"/>
              <a:t>12</a:t>
            </a:fld>
            <a:endParaRPr lang="en-IN"/>
          </a:p>
        </p:txBody>
      </p:sp>
    </p:spTree>
    <p:extLst>
      <p:ext uri="{BB962C8B-B14F-4D97-AF65-F5344CB8AC3E}">
        <p14:creationId xmlns:p14="http://schemas.microsoft.com/office/powerpoint/2010/main" val="2287999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BE724FE-B21D-4088-BCBC-CFB5417E7A4B}" type="slidenum">
              <a:rPr lang="en-IN" smtClean="0"/>
              <a:t>15</a:t>
            </a:fld>
            <a:endParaRPr lang="en-IN"/>
          </a:p>
        </p:txBody>
      </p:sp>
    </p:spTree>
    <p:extLst>
      <p:ext uri="{BB962C8B-B14F-4D97-AF65-F5344CB8AC3E}">
        <p14:creationId xmlns:p14="http://schemas.microsoft.com/office/powerpoint/2010/main" val="734355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9B994C9-E73E-4B16-95A4-E50E7DD76E9D}" type="datetimeFigureOut">
              <a:rPr lang="en-IN" smtClean="0"/>
              <a:t>17-12-2023</a:t>
            </a:fld>
            <a:endParaRPr lang="en-IN"/>
          </a:p>
        </p:txBody>
      </p:sp>
      <p:sp>
        <p:nvSpPr>
          <p:cNvPr id="5" name="Footer Placeholder 4"/>
          <p:cNvSpPr>
            <a:spLocks noGrp="1"/>
          </p:cNvSpPr>
          <p:nvPr>
            <p:ph type="ftr" sz="quarter" idx="11"/>
          </p:nvPr>
        </p:nvSpPr>
        <p:spPr/>
        <p:txBody>
          <a:bodyPr/>
          <a:lstStyle/>
          <a:p>
            <a:endParaRPr lang="en-IN"/>
          </a:p>
        </p:txBody>
      </p:sp>
    </p:spTree>
    <p:extLst>
      <p:ext uri="{BB962C8B-B14F-4D97-AF65-F5344CB8AC3E}">
        <p14:creationId xmlns:p14="http://schemas.microsoft.com/office/powerpoint/2010/main" val="3747946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9B994C9-E73E-4B16-95A4-E50E7DD76E9D}" type="datetimeFigureOut">
              <a:rPr lang="en-IN" smtClean="0"/>
              <a:t>17-12-2023</a:t>
            </a:fld>
            <a:endParaRPr lang="en-IN"/>
          </a:p>
        </p:txBody>
      </p:sp>
      <p:sp>
        <p:nvSpPr>
          <p:cNvPr id="5" name="Footer Placeholder 4"/>
          <p:cNvSpPr>
            <a:spLocks noGrp="1"/>
          </p:cNvSpPr>
          <p:nvPr>
            <p:ph type="ftr" sz="quarter" idx="11"/>
          </p:nvPr>
        </p:nvSpPr>
        <p:spPr/>
        <p:txBody>
          <a:bodyPr/>
          <a:lstStyle/>
          <a:p>
            <a:endParaRPr lang="en-IN"/>
          </a:p>
        </p:txBody>
      </p:sp>
    </p:spTree>
    <p:extLst>
      <p:ext uri="{BB962C8B-B14F-4D97-AF65-F5344CB8AC3E}">
        <p14:creationId xmlns:p14="http://schemas.microsoft.com/office/powerpoint/2010/main" val="1339631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B994C9-E73E-4B16-95A4-E50E7DD76E9D}" type="datetimeFigureOut">
              <a:rPr lang="en-IN" smtClean="0"/>
              <a:t>17-12-2023</a:t>
            </a:fld>
            <a:endParaRPr lang="en-IN"/>
          </a:p>
        </p:txBody>
      </p:sp>
      <p:sp>
        <p:nvSpPr>
          <p:cNvPr id="5" name="Footer Placeholder 4"/>
          <p:cNvSpPr>
            <a:spLocks noGrp="1"/>
          </p:cNvSpPr>
          <p:nvPr>
            <p:ph type="ftr" sz="quarter" idx="11"/>
          </p:nvPr>
        </p:nvSpPr>
        <p:spPr/>
        <p:txBody>
          <a:bodyPr/>
          <a:lstStyle/>
          <a:p>
            <a:endParaRPr lang="en-IN"/>
          </a:p>
        </p:txBody>
      </p:sp>
    </p:spTree>
    <p:extLst>
      <p:ext uri="{BB962C8B-B14F-4D97-AF65-F5344CB8AC3E}">
        <p14:creationId xmlns:p14="http://schemas.microsoft.com/office/powerpoint/2010/main" val="184937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35236"/>
            <a:ext cx="5384800" cy="423119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935236"/>
            <a:ext cx="5384800" cy="423119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9B994C9-E73E-4B16-95A4-E50E7DD76E9D}" type="datetimeFigureOut">
              <a:rPr lang="en-IN" smtClean="0"/>
              <a:t>17-12-2023</a:t>
            </a:fld>
            <a:endParaRPr lang="en-IN"/>
          </a:p>
        </p:txBody>
      </p:sp>
      <p:sp>
        <p:nvSpPr>
          <p:cNvPr id="6" name="Footer Placeholder 5"/>
          <p:cNvSpPr>
            <a:spLocks noGrp="1"/>
          </p:cNvSpPr>
          <p:nvPr>
            <p:ph type="ftr" sz="quarter" idx="11"/>
          </p:nvPr>
        </p:nvSpPr>
        <p:spPr/>
        <p:txBody>
          <a:bodyPr/>
          <a:lstStyle/>
          <a:p>
            <a:endParaRPr lang="en-IN"/>
          </a:p>
        </p:txBody>
      </p:sp>
    </p:spTree>
    <p:extLst>
      <p:ext uri="{BB962C8B-B14F-4D97-AF65-F5344CB8AC3E}">
        <p14:creationId xmlns:p14="http://schemas.microsoft.com/office/powerpoint/2010/main" val="3159443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599" y="1863007"/>
            <a:ext cx="5386917" cy="58160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609599" y="2653292"/>
            <a:ext cx="5386917" cy="3592080"/>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863007"/>
            <a:ext cx="5389033" cy="58160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93368" y="2653292"/>
            <a:ext cx="5389033" cy="3592080"/>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9B994C9-E73E-4B16-95A4-E50E7DD76E9D}" type="datetimeFigureOut">
              <a:rPr lang="en-IN" smtClean="0"/>
              <a:t>17-12-2023</a:t>
            </a:fld>
            <a:endParaRPr lang="en-IN"/>
          </a:p>
        </p:txBody>
      </p:sp>
      <p:sp>
        <p:nvSpPr>
          <p:cNvPr id="8" name="Footer Placeholder 7"/>
          <p:cNvSpPr>
            <a:spLocks noGrp="1"/>
          </p:cNvSpPr>
          <p:nvPr>
            <p:ph type="ftr" sz="quarter" idx="11"/>
          </p:nvPr>
        </p:nvSpPr>
        <p:spPr/>
        <p:txBody>
          <a:bodyPr/>
          <a:lstStyle/>
          <a:p>
            <a:endParaRPr lang="en-IN"/>
          </a:p>
        </p:txBody>
      </p:sp>
    </p:spTree>
    <p:extLst>
      <p:ext uri="{BB962C8B-B14F-4D97-AF65-F5344CB8AC3E}">
        <p14:creationId xmlns:p14="http://schemas.microsoft.com/office/powerpoint/2010/main" val="9268090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9B994C9-E73E-4B16-95A4-E50E7DD76E9D}" type="datetimeFigureOut">
              <a:rPr lang="en-IN" smtClean="0"/>
              <a:t>17-12-2023</a:t>
            </a:fld>
            <a:endParaRPr lang="en-IN"/>
          </a:p>
        </p:txBody>
      </p:sp>
      <p:sp>
        <p:nvSpPr>
          <p:cNvPr id="4" name="Footer Placeholder 3"/>
          <p:cNvSpPr>
            <a:spLocks noGrp="1"/>
          </p:cNvSpPr>
          <p:nvPr>
            <p:ph type="ftr" sz="quarter" idx="11"/>
          </p:nvPr>
        </p:nvSpPr>
        <p:spPr/>
        <p:txBody>
          <a:bodyPr/>
          <a:lstStyle/>
          <a:p>
            <a:endParaRPr lang="en-IN"/>
          </a:p>
        </p:txBody>
      </p:sp>
    </p:spTree>
    <p:extLst>
      <p:ext uri="{BB962C8B-B14F-4D97-AF65-F5344CB8AC3E}">
        <p14:creationId xmlns:p14="http://schemas.microsoft.com/office/powerpoint/2010/main" val="3222453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B994C9-E73E-4B16-95A4-E50E7DD76E9D}" type="datetimeFigureOut">
              <a:rPr lang="en-IN" smtClean="0"/>
              <a:t>17-12-2023</a:t>
            </a:fld>
            <a:endParaRPr lang="en-IN"/>
          </a:p>
        </p:txBody>
      </p:sp>
      <p:sp>
        <p:nvSpPr>
          <p:cNvPr id="3" name="Footer Placeholder 2"/>
          <p:cNvSpPr>
            <a:spLocks noGrp="1"/>
          </p:cNvSpPr>
          <p:nvPr>
            <p:ph type="ftr" sz="quarter" idx="11"/>
          </p:nvPr>
        </p:nvSpPr>
        <p:spPr/>
        <p:txBody>
          <a:bodyPr/>
          <a:lstStyle/>
          <a:p>
            <a:endParaRPr lang="en-IN"/>
          </a:p>
        </p:txBody>
      </p:sp>
    </p:spTree>
    <p:extLst>
      <p:ext uri="{BB962C8B-B14F-4D97-AF65-F5344CB8AC3E}">
        <p14:creationId xmlns:p14="http://schemas.microsoft.com/office/powerpoint/2010/main" val="2586481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905496"/>
            <a:ext cx="4011084" cy="1036488"/>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905497"/>
            <a:ext cx="6815667" cy="5220668"/>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2146025"/>
            <a:ext cx="4011084" cy="3980139"/>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99B994C9-E73E-4B16-95A4-E50E7DD76E9D}" type="datetimeFigureOut">
              <a:rPr lang="en-IN" smtClean="0"/>
              <a:t>17-12-2023</a:t>
            </a:fld>
            <a:endParaRPr lang="en-IN"/>
          </a:p>
        </p:txBody>
      </p:sp>
      <p:sp>
        <p:nvSpPr>
          <p:cNvPr id="6" name="Footer Placeholder 5"/>
          <p:cNvSpPr>
            <a:spLocks noGrp="1"/>
          </p:cNvSpPr>
          <p:nvPr>
            <p:ph type="ftr" sz="quarter" idx="11"/>
          </p:nvPr>
        </p:nvSpPr>
        <p:spPr/>
        <p:txBody>
          <a:bodyPr/>
          <a:lstStyle/>
          <a:p>
            <a:endParaRPr lang="en-IN"/>
          </a:p>
        </p:txBody>
      </p:sp>
    </p:spTree>
    <p:extLst>
      <p:ext uri="{BB962C8B-B14F-4D97-AF65-F5344CB8AC3E}">
        <p14:creationId xmlns:p14="http://schemas.microsoft.com/office/powerpoint/2010/main" val="8062343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5144689"/>
            <a:ext cx="7315200" cy="566739"/>
          </a:xfrm>
        </p:spPr>
        <p:txBody>
          <a:bodyPr anchor="b"/>
          <a:lstStyle>
            <a:lvl1pPr algn="l">
              <a:defRPr sz="2667" b="1"/>
            </a:lvl1pPr>
          </a:lstStyle>
          <a:p>
            <a:r>
              <a:rPr lang="en-US"/>
              <a:t>Click to edit Master title style</a:t>
            </a:r>
          </a:p>
        </p:txBody>
      </p:sp>
      <p:sp>
        <p:nvSpPr>
          <p:cNvPr id="3" name="Picture Placeholder 2"/>
          <p:cNvSpPr>
            <a:spLocks noGrp="1"/>
          </p:cNvSpPr>
          <p:nvPr>
            <p:ph type="pic" idx="1"/>
          </p:nvPr>
        </p:nvSpPr>
        <p:spPr>
          <a:xfrm>
            <a:off x="2389717" y="956864"/>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p>
        </p:txBody>
      </p:sp>
      <p:sp>
        <p:nvSpPr>
          <p:cNvPr id="4" name="Text Placeholder 3"/>
          <p:cNvSpPr>
            <a:spLocks noGrp="1"/>
          </p:cNvSpPr>
          <p:nvPr>
            <p:ph type="body" sz="half" idx="2"/>
          </p:nvPr>
        </p:nvSpPr>
        <p:spPr>
          <a:xfrm>
            <a:off x="2389717" y="5711427"/>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Tree>
    <p:extLst>
      <p:ext uri="{BB962C8B-B14F-4D97-AF65-F5344CB8AC3E}">
        <p14:creationId xmlns:p14="http://schemas.microsoft.com/office/powerpoint/2010/main" val="3639778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936860"/>
            <a:ext cx="10972800" cy="85875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2146905"/>
            <a:ext cx="10972800" cy="397925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99B994C9-E73E-4B16-95A4-E50E7DD76E9D}" type="datetimeFigureOut">
              <a:rPr lang="en-IN" smtClean="0"/>
              <a:t>17-12-2023</a:t>
            </a:fld>
            <a:endParaRPr lang="en-IN"/>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IN"/>
          </a:p>
        </p:txBody>
      </p:sp>
      <p:pic>
        <p:nvPicPr>
          <p:cNvPr id="7" name="Picture 6" descr="MD-flag-background-ppt.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 y="0"/>
            <a:ext cx="12191999" cy="762000"/>
          </a:xfrm>
          <a:prstGeom prst="rect">
            <a:avLst/>
          </a:prstGeom>
        </p:spPr>
      </p:pic>
      <p:pic>
        <p:nvPicPr>
          <p:cNvPr id="8" name="Picture 7" descr="UMBC-primary-logo-CMYK-on-black.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92383" y="114903"/>
            <a:ext cx="2332336" cy="537319"/>
          </a:xfrm>
          <a:prstGeom prst="rect">
            <a:avLst/>
          </a:prstGeom>
        </p:spPr>
      </p:pic>
      <p:pic>
        <p:nvPicPr>
          <p:cNvPr id="10" name="Picture 9" descr="corner-element.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559891" y="5201411"/>
            <a:ext cx="1632108" cy="1656589"/>
          </a:xfrm>
          <a:prstGeom prst="rect">
            <a:avLst/>
          </a:prstGeom>
          <a:noFill/>
          <a:ln>
            <a:noFill/>
          </a:ln>
        </p:spPr>
      </p:pic>
    </p:spTree>
    <p:extLst>
      <p:ext uri="{BB962C8B-B14F-4D97-AF65-F5344CB8AC3E}">
        <p14:creationId xmlns:p14="http://schemas.microsoft.com/office/powerpoint/2010/main" val="1799962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KT97617@umbc.edu"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datasets/jillanisofttech/flight-price-prediction-dataset" TargetMode="External"/><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56103-02FE-A11C-3254-7B55669F76AE}"/>
              </a:ext>
            </a:extLst>
          </p:cNvPr>
          <p:cNvSpPr>
            <a:spLocks noGrp="1"/>
          </p:cNvSpPr>
          <p:nvPr>
            <p:ph type="title"/>
          </p:nvPr>
        </p:nvSpPr>
        <p:spPr>
          <a:xfrm>
            <a:off x="1700784" y="786384"/>
            <a:ext cx="7223760" cy="923544"/>
          </a:xfrm>
        </p:spPr>
        <p:txBody>
          <a:bodyPr>
            <a:normAutofit fontScale="90000"/>
          </a:bodyPr>
          <a:lstStyle/>
          <a:p>
            <a:r>
              <a:rPr lang="en-US" sz="4400" b="1" dirty="0"/>
              <a:t> </a:t>
            </a:r>
            <a:br>
              <a:rPr lang="en-US" sz="4400" b="1" dirty="0"/>
            </a:br>
            <a:r>
              <a:rPr lang="en-US" sz="4400" b="1" dirty="0"/>
              <a:t>                     Flight Price Prediction</a:t>
            </a:r>
            <a:endParaRPr lang="en-IN" b="1" dirty="0"/>
          </a:p>
        </p:txBody>
      </p:sp>
      <p:sp>
        <p:nvSpPr>
          <p:cNvPr id="3" name="Content Placeholder 2">
            <a:extLst>
              <a:ext uri="{FF2B5EF4-FFF2-40B4-BE49-F238E27FC236}">
                <a16:creationId xmlns:a16="http://schemas.microsoft.com/office/drawing/2014/main" id="{0FF5AF8B-0F8C-9774-6E8F-1E3FA22151DC}"/>
              </a:ext>
            </a:extLst>
          </p:cNvPr>
          <p:cNvSpPr>
            <a:spLocks noGrp="1"/>
          </p:cNvSpPr>
          <p:nvPr>
            <p:ph idx="1"/>
          </p:nvPr>
        </p:nvSpPr>
        <p:spPr>
          <a:xfrm>
            <a:off x="176784" y="2980944"/>
            <a:ext cx="5919216" cy="3593592"/>
          </a:xfrm>
        </p:spPr>
        <p:txBody>
          <a:bodyPr>
            <a:normAutofit fontScale="70000" lnSpcReduction="20000"/>
          </a:bodyPr>
          <a:lstStyle/>
          <a:p>
            <a:endParaRPr lang="en-US" sz="2800" b="1" dirty="0">
              <a:solidFill>
                <a:schemeClr val="accent2"/>
              </a:solidFill>
            </a:endParaRPr>
          </a:p>
          <a:p>
            <a:endParaRPr lang="en-US" b="1" dirty="0">
              <a:solidFill>
                <a:schemeClr val="accent2"/>
              </a:solidFill>
            </a:endParaRPr>
          </a:p>
          <a:p>
            <a:endParaRPr lang="en-US" sz="2800" b="1" dirty="0">
              <a:solidFill>
                <a:schemeClr val="accent2"/>
              </a:solidFill>
            </a:endParaRPr>
          </a:p>
          <a:p>
            <a:endParaRPr lang="en-US" b="1" dirty="0">
              <a:solidFill>
                <a:schemeClr val="accent2"/>
              </a:solidFill>
            </a:endParaRPr>
          </a:p>
          <a:p>
            <a:endParaRPr lang="en-US" sz="2800" b="1" dirty="0">
              <a:solidFill>
                <a:schemeClr val="accent2"/>
              </a:solidFill>
            </a:endParaRPr>
          </a:p>
          <a:p>
            <a:r>
              <a:rPr lang="en-US" sz="2800" b="1" dirty="0"/>
              <a:t>DATA 606</a:t>
            </a:r>
          </a:p>
          <a:p>
            <a:r>
              <a:rPr lang="en-US" sz="2800" b="1" dirty="0"/>
              <a:t>Capstone in Data Science</a:t>
            </a:r>
            <a:endParaRPr lang="en-US" sz="2800" dirty="0"/>
          </a:p>
          <a:p>
            <a:r>
              <a:rPr lang="en-US" sz="2800" b="1" dirty="0"/>
              <a:t>Project by: Lohith Reddy Meruva(KT97617)</a:t>
            </a:r>
          </a:p>
          <a:p>
            <a:r>
              <a:rPr lang="en-US" b="1" dirty="0">
                <a:hlinkClick r:id="rId3">
                  <a:extLst>
                    <a:ext uri="{A12FA001-AC4F-418D-AE19-62706E023703}">
                      <ahyp:hlinkClr xmlns:ahyp="http://schemas.microsoft.com/office/drawing/2018/hyperlinkcolor" val="tx"/>
                    </a:ext>
                  </a:extLst>
                </a:hlinkClick>
              </a:rPr>
              <a:t>KT97617</a:t>
            </a:r>
            <a:r>
              <a:rPr lang="en-US" sz="2800" b="1" dirty="0">
                <a:hlinkClick r:id="rId3">
                  <a:extLst>
                    <a:ext uri="{A12FA001-AC4F-418D-AE19-62706E023703}">
                      <ahyp:hlinkClr xmlns:ahyp="http://schemas.microsoft.com/office/drawing/2018/hyperlinkcolor" val="tx"/>
                    </a:ext>
                  </a:extLst>
                </a:hlinkClick>
              </a:rPr>
              <a:t>@umbc.edu</a:t>
            </a:r>
            <a:endParaRPr lang="en-US" sz="2800" b="1" dirty="0"/>
          </a:p>
          <a:p>
            <a:r>
              <a:rPr lang="en-US" sz="2800" b="1" dirty="0"/>
              <a:t>Supervised by: </a:t>
            </a:r>
            <a:r>
              <a:rPr lang="en-US" sz="2800" b="1" i="0" dirty="0" err="1">
                <a:effectLst/>
              </a:rPr>
              <a:t>Chaojie</a:t>
            </a:r>
            <a:r>
              <a:rPr lang="en-US" sz="2800" b="1" i="0" dirty="0">
                <a:effectLst/>
              </a:rPr>
              <a:t> (Jay) Wang, D.Sc.</a:t>
            </a:r>
            <a:endParaRPr lang="en-US" sz="2800" b="1" dirty="0"/>
          </a:p>
          <a:p>
            <a:endParaRPr lang="en-IN" dirty="0"/>
          </a:p>
        </p:txBody>
      </p:sp>
    </p:spTree>
    <p:extLst>
      <p:ext uri="{BB962C8B-B14F-4D97-AF65-F5344CB8AC3E}">
        <p14:creationId xmlns:p14="http://schemas.microsoft.com/office/powerpoint/2010/main" val="190940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9C597B-BD5A-8C59-9C7D-79CC53B66DFF}"/>
              </a:ext>
            </a:extLst>
          </p:cNvPr>
          <p:cNvPicPr>
            <a:picLocks noChangeAspect="1"/>
          </p:cNvPicPr>
          <p:nvPr/>
        </p:nvPicPr>
        <p:blipFill>
          <a:blip r:embed="rId2"/>
          <a:stretch>
            <a:fillRect/>
          </a:stretch>
        </p:blipFill>
        <p:spPr>
          <a:xfrm>
            <a:off x="0" y="713232"/>
            <a:ext cx="12192000" cy="6144768"/>
          </a:xfrm>
          <a:prstGeom prst="rect">
            <a:avLst/>
          </a:prstGeom>
        </p:spPr>
      </p:pic>
    </p:spTree>
    <p:extLst>
      <p:ext uri="{BB962C8B-B14F-4D97-AF65-F5344CB8AC3E}">
        <p14:creationId xmlns:p14="http://schemas.microsoft.com/office/powerpoint/2010/main" val="3167429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BCB52-29C0-F497-63F5-C8289EB5BACB}"/>
              </a:ext>
            </a:extLst>
          </p:cNvPr>
          <p:cNvSpPr>
            <a:spLocks noGrp="1"/>
          </p:cNvSpPr>
          <p:nvPr>
            <p:ph type="title"/>
          </p:nvPr>
        </p:nvSpPr>
        <p:spPr>
          <a:xfrm>
            <a:off x="73153" y="1133856"/>
            <a:ext cx="4937759" cy="685800"/>
          </a:xfrm>
        </p:spPr>
        <p:txBody>
          <a:bodyPr vert="horz" lIns="91440" tIns="45720" rIns="91440" bIns="45720" rtlCol="0" anchor="ctr">
            <a:normAutofit/>
          </a:bodyPr>
          <a:lstStyle/>
          <a:p>
            <a:r>
              <a:rPr lang="en-US" sz="3200" b="1" kern="1200" dirty="0">
                <a:solidFill>
                  <a:schemeClr val="tx1"/>
                </a:solidFill>
                <a:latin typeface="+mj-lt"/>
                <a:ea typeface="+mj-ea"/>
                <a:cs typeface="+mj-cs"/>
              </a:rPr>
              <a:t>Price variation analysis </a:t>
            </a:r>
          </a:p>
        </p:txBody>
      </p:sp>
      <p:pic>
        <p:nvPicPr>
          <p:cNvPr id="28" name="Content Placeholder 27" descr="A graph showing different colored dots&#10;&#10;Description automatically generated">
            <a:extLst>
              <a:ext uri="{FF2B5EF4-FFF2-40B4-BE49-F238E27FC236}">
                <a16:creationId xmlns:a16="http://schemas.microsoft.com/office/drawing/2014/main" id="{8A9B698C-FC14-D0C9-0D18-049797669F6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17650" y="2007616"/>
            <a:ext cx="5585748" cy="4023360"/>
          </a:xfrm>
          <a:prstGeom prst="rect">
            <a:avLst/>
          </a:prstGeom>
        </p:spPr>
      </p:pic>
      <p:sp>
        <p:nvSpPr>
          <p:cNvPr id="29" name="TextBox 28">
            <a:extLst>
              <a:ext uri="{FF2B5EF4-FFF2-40B4-BE49-F238E27FC236}">
                <a16:creationId xmlns:a16="http://schemas.microsoft.com/office/drawing/2014/main" id="{55E0A32B-97BD-1E84-0A59-B6931A936D91}"/>
              </a:ext>
            </a:extLst>
          </p:cNvPr>
          <p:cNvSpPr txBox="1"/>
          <p:nvPr/>
        </p:nvSpPr>
        <p:spPr>
          <a:xfrm>
            <a:off x="424010" y="2879413"/>
            <a:ext cx="5089822" cy="2158931"/>
          </a:xfrm>
          <a:prstGeom prst="rect">
            <a:avLst/>
          </a:prstGeom>
        </p:spPr>
        <p:txBody>
          <a:bodyPr vert="horz" lIns="91440" tIns="45720" rIns="91440" bIns="45720" rtlCol="0">
            <a:normAutofit/>
          </a:bodyPr>
          <a:lstStyle/>
          <a:p>
            <a:pPr>
              <a:lnSpc>
                <a:spcPct val="90000"/>
              </a:lnSpc>
              <a:spcAft>
                <a:spcPts val="600"/>
              </a:spcAft>
            </a:pPr>
            <a:r>
              <a:rPr lang="en-US" sz="1700" b="1" dirty="0"/>
              <a:t>Relationship Between Duration and Price:</a:t>
            </a:r>
          </a:p>
          <a:p>
            <a:pPr marL="0" indent="-228600">
              <a:lnSpc>
                <a:spcPct val="90000"/>
              </a:lnSpc>
              <a:spcAft>
                <a:spcPts val="600"/>
              </a:spcAft>
              <a:buFont typeface="Arial" panose="020B0604020202020204" pitchFamily="34" charset="0"/>
              <a:buChar char="•"/>
            </a:pPr>
            <a:r>
              <a:rPr lang="en-US" sz="1700" b="0" i="0" dirty="0">
                <a:effectLst/>
              </a:rPr>
              <a:t>Flight prices tend to rise as the total flight duration increases, especially for longer and multi-stop flights.</a:t>
            </a:r>
          </a:p>
          <a:p>
            <a:pPr>
              <a:lnSpc>
                <a:spcPct val="90000"/>
              </a:lnSpc>
              <a:spcAft>
                <a:spcPts val="600"/>
              </a:spcAft>
            </a:pPr>
            <a:endParaRPr lang="en-US" sz="1700" b="0" i="0" dirty="0">
              <a:effectLst/>
            </a:endParaRPr>
          </a:p>
          <a:p>
            <a:pPr marL="0" indent="-228600">
              <a:lnSpc>
                <a:spcPct val="90000"/>
              </a:lnSpc>
              <a:spcAft>
                <a:spcPts val="600"/>
              </a:spcAft>
              <a:buFont typeface="Arial" panose="020B0604020202020204" pitchFamily="34" charset="0"/>
              <a:buChar char="•"/>
            </a:pPr>
            <a:r>
              <a:rPr lang="en-US" sz="1700" dirty="0"/>
              <a:t>Non-stop flights are generally more cost-effective and cluster at lower prices, while flights with multiple stops can vary widely in price and often cost more.</a:t>
            </a:r>
          </a:p>
        </p:txBody>
      </p:sp>
    </p:spTree>
    <p:extLst>
      <p:ext uri="{BB962C8B-B14F-4D97-AF65-F5344CB8AC3E}">
        <p14:creationId xmlns:p14="http://schemas.microsoft.com/office/powerpoint/2010/main" val="2554125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DB85-BED6-0A7F-325F-C1C59F20D1AE}"/>
              </a:ext>
            </a:extLst>
          </p:cNvPr>
          <p:cNvSpPr>
            <a:spLocks noGrp="1"/>
          </p:cNvSpPr>
          <p:nvPr>
            <p:ph type="title"/>
          </p:nvPr>
        </p:nvSpPr>
        <p:spPr>
          <a:xfrm>
            <a:off x="2680716" y="1005840"/>
            <a:ext cx="6830568" cy="888878"/>
          </a:xfrm>
        </p:spPr>
        <p:txBody>
          <a:bodyPr vert="horz" lIns="91440" tIns="45720" rIns="91440" bIns="45720" rtlCol="0" anchor="ctr">
            <a:normAutofit/>
          </a:bodyPr>
          <a:lstStyle/>
          <a:p>
            <a:r>
              <a:rPr lang="en-US" sz="3200" b="1" kern="1200" dirty="0">
                <a:solidFill>
                  <a:schemeClr val="tx1"/>
                </a:solidFill>
                <a:latin typeface="+mj-lt"/>
                <a:ea typeface="+mj-ea"/>
                <a:cs typeface="+mj-cs"/>
              </a:rPr>
              <a:t>FARE ON WEEKDAY VS WEEKENDS</a:t>
            </a:r>
          </a:p>
        </p:txBody>
      </p:sp>
      <p:pic>
        <p:nvPicPr>
          <p:cNvPr id="17" name="Content Placeholder 16" descr="A graph of different colored bars&#10;&#10;Description automatically generated with medium confidence">
            <a:extLst>
              <a:ext uri="{FF2B5EF4-FFF2-40B4-BE49-F238E27FC236}">
                <a16:creationId xmlns:a16="http://schemas.microsoft.com/office/drawing/2014/main" id="{0A278F07-3936-E5CB-CD48-3B4FFFEA35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85688" y="2170930"/>
            <a:ext cx="5759886" cy="3979863"/>
          </a:xfrm>
          <a:prstGeom prst="rect">
            <a:avLst/>
          </a:prstGeom>
        </p:spPr>
      </p:pic>
      <p:sp>
        <p:nvSpPr>
          <p:cNvPr id="20" name="TextBox 19">
            <a:extLst>
              <a:ext uri="{FF2B5EF4-FFF2-40B4-BE49-F238E27FC236}">
                <a16:creationId xmlns:a16="http://schemas.microsoft.com/office/drawing/2014/main" id="{0A8D0572-7D32-0A73-69F9-0B92C0E45A78}"/>
              </a:ext>
            </a:extLst>
          </p:cNvPr>
          <p:cNvSpPr txBox="1"/>
          <p:nvPr/>
        </p:nvSpPr>
        <p:spPr>
          <a:xfrm>
            <a:off x="478666" y="2116066"/>
            <a:ext cx="4958966" cy="3917773"/>
          </a:xfrm>
          <a:prstGeom prst="rect">
            <a:avLst/>
          </a:prstGeom>
        </p:spPr>
        <p:txBody>
          <a:bodyPr vert="horz" lIns="91440" tIns="45720" rIns="91440" bIns="45720" rtlCol="0">
            <a:normAutofit fontScale="85000" lnSpcReduction="10000"/>
          </a:bodyPr>
          <a:lstStyle/>
          <a:p>
            <a:pPr indent="-228600" algn="just">
              <a:lnSpc>
                <a:spcPct val="90000"/>
              </a:lnSpc>
              <a:spcAft>
                <a:spcPts val="600"/>
              </a:spcAft>
              <a:buFont typeface="Arial" panose="020B0604020202020204" pitchFamily="34" charset="0"/>
              <a:buChar char="•"/>
            </a:pPr>
            <a:r>
              <a:rPr lang="en-US" sz="2400" dirty="0"/>
              <a:t>Weekend Price Surge: The chart shows that flight prices are generally higher on weekends than on weekdays for most airlines.</a:t>
            </a:r>
          </a:p>
          <a:p>
            <a:pPr algn="just">
              <a:lnSpc>
                <a:spcPct val="90000"/>
              </a:lnSpc>
              <a:spcAft>
                <a:spcPts val="600"/>
              </a:spcAft>
            </a:pPr>
            <a:endParaRPr lang="en-US" sz="2400" dirty="0"/>
          </a:p>
          <a:p>
            <a:pPr indent="-228600" algn="just">
              <a:lnSpc>
                <a:spcPct val="90000"/>
              </a:lnSpc>
              <a:spcAft>
                <a:spcPts val="600"/>
              </a:spcAft>
              <a:buFont typeface="Arial" panose="020B0604020202020204" pitchFamily="34" charset="0"/>
              <a:buChar char="•"/>
            </a:pPr>
            <a:r>
              <a:rPr lang="en-US" sz="2400" dirty="0"/>
              <a:t>Notable Exception: Vistara airline bucks the trend slightly, with its weekday prices appearing marginally higher than the weekend prices.</a:t>
            </a:r>
          </a:p>
          <a:p>
            <a:pPr indent="-228600" algn="just">
              <a:lnSpc>
                <a:spcPct val="90000"/>
              </a:lnSpc>
              <a:spcAft>
                <a:spcPts val="600"/>
              </a:spcAft>
              <a:buFont typeface="Arial" panose="020B0604020202020204" pitchFamily="34" charset="0"/>
              <a:buChar char="•"/>
            </a:pPr>
            <a:endParaRPr lang="en-US" sz="2400" dirty="0"/>
          </a:p>
          <a:p>
            <a:pPr indent="-228600" algn="just">
              <a:lnSpc>
                <a:spcPct val="90000"/>
              </a:lnSpc>
              <a:spcAft>
                <a:spcPts val="600"/>
              </a:spcAft>
              <a:buFont typeface="Arial" panose="020B0604020202020204" pitchFamily="34" charset="0"/>
              <a:buChar char="•"/>
            </a:pPr>
            <a:r>
              <a:rPr lang="en-US" sz="2400" dirty="0"/>
              <a:t>Jet Airways Business Class: The most significant difference between weekday and weekend prices is seen with Jet Airways Business class, where weekend prices are much higher.</a:t>
            </a:r>
          </a:p>
        </p:txBody>
      </p:sp>
    </p:spTree>
    <p:extLst>
      <p:ext uri="{BB962C8B-B14F-4D97-AF65-F5344CB8AC3E}">
        <p14:creationId xmlns:p14="http://schemas.microsoft.com/office/powerpoint/2010/main" val="4231726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F66FC-BD9B-70D9-45F8-63FED4AFC34E}"/>
              </a:ext>
            </a:extLst>
          </p:cNvPr>
          <p:cNvSpPr>
            <a:spLocks noGrp="1"/>
          </p:cNvSpPr>
          <p:nvPr>
            <p:ph type="title"/>
          </p:nvPr>
        </p:nvSpPr>
        <p:spPr>
          <a:xfrm>
            <a:off x="3638131" y="1124712"/>
            <a:ext cx="3873878" cy="564471"/>
          </a:xfrm>
        </p:spPr>
        <p:txBody>
          <a:bodyPr vert="horz" lIns="91440" tIns="45720" rIns="91440" bIns="45720" rtlCol="0" anchor="ctr">
            <a:normAutofit fontScale="90000"/>
          </a:bodyPr>
          <a:lstStyle/>
          <a:p>
            <a:r>
              <a:rPr lang="en-US" sz="3200" b="1" kern="1200" dirty="0">
                <a:solidFill>
                  <a:schemeClr val="tx1"/>
                </a:solidFill>
                <a:latin typeface="+mj-lt"/>
                <a:ea typeface="+mj-ea"/>
                <a:cs typeface="+mj-cs"/>
              </a:rPr>
              <a:t>DEPARTURE TIMES</a:t>
            </a:r>
          </a:p>
        </p:txBody>
      </p:sp>
      <p:pic>
        <p:nvPicPr>
          <p:cNvPr id="5" name="Content Placeholder 4" descr="A graph of a graph&#10;&#10;Description automatically generated with medium confidence">
            <a:extLst>
              <a:ext uri="{FF2B5EF4-FFF2-40B4-BE49-F238E27FC236}">
                <a16:creationId xmlns:a16="http://schemas.microsoft.com/office/drawing/2014/main" id="{64FB7CD2-DB0A-708E-7CCB-D44AC6E4DB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44208" y="1689183"/>
            <a:ext cx="4918402" cy="4413504"/>
          </a:xfrm>
          <a:prstGeom prst="rect">
            <a:avLst/>
          </a:prstGeom>
        </p:spPr>
      </p:pic>
      <p:sp>
        <p:nvSpPr>
          <p:cNvPr id="6" name="TextBox 5">
            <a:extLst>
              <a:ext uri="{FF2B5EF4-FFF2-40B4-BE49-F238E27FC236}">
                <a16:creationId xmlns:a16="http://schemas.microsoft.com/office/drawing/2014/main" id="{2619B031-FD63-E6B0-CAA3-529461BC6371}"/>
              </a:ext>
            </a:extLst>
          </p:cNvPr>
          <p:cNvSpPr txBox="1"/>
          <p:nvPr/>
        </p:nvSpPr>
        <p:spPr>
          <a:xfrm>
            <a:off x="424818" y="2005717"/>
            <a:ext cx="5671182" cy="4096970"/>
          </a:xfrm>
          <a:prstGeom prst="rect">
            <a:avLst/>
          </a:prstGeom>
        </p:spPr>
        <p:txBody>
          <a:bodyPr vert="horz" lIns="91440" tIns="45720" rIns="91440" bIns="45720" rtlCol="0">
            <a:noAutofit/>
          </a:bodyPr>
          <a:lstStyle/>
          <a:p>
            <a:pPr indent="-228600" algn="just">
              <a:lnSpc>
                <a:spcPct val="90000"/>
              </a:lnSpc>
              <a:spcAft>
                <a:spcPts val="600"/>
              </a:spcAft>
              <a:buFont typeface="Arial" panose="020B0604020202020204" pitchFamily="34" charset="0"/>
              <a:buChar char="•"/>
            </a:pPr>
            <a:r>
              <a:rPr lang="en-US" sz="2000" b="1" dirty="0"/>
              <a:t>Most Popular Departure Time: </a:t>
            </a:r>
            <a:r>
              <a:rPr lang="en-US" sz="2000" dirty="0"/>
              <a:t>Early morning flights have the highest count of departures, indicating a preference or greater availability of flights during this time.</a:t>
            </a:r>
          </a:p>
          <a:p>
            <a:pPr indent="-228600" algn="just">
              <a:lnSpc>
                <a:spcPct val="90000"/>
              </a:lnSpc>
              <a:spcAft>
                <a:spcPts val="600"/>
              </a:spcAft>
              <a:buFont typeface="Arial" panose="020B0604020202020204" pitchFamily="34" charset="0"/>
              <a:buChar char="•"/>
            </a:pPr>
            <a:endParaRPr lang="en-US" sz="2000" dirty="0"/>
          </a:p>
          <a:p>
            <a:pPr indent="-228600" algn="just">
              <a:lnSpc>
                <a:spcPct val="90000"/>
              </a:lnSpc>
              <a:spcAft>
                <a:spcPts val="600"/>
              </a:spcAft>
              <a:buFont typeface="Arial" panose="020B0604020202020204" pitchFamily="34" charset="0"/>
              <a:buChar char="•"/>
            </a:pPr>
            <a:r>
              <a:rPr lang="en-US" sz="2000" b="1" dirty="0"/>
              <a:t>Least Popular Departure Time: </a:t>
            </a:r>
            <a:r>
              <a:rPr lang="en-US" sz="2000" dirty="0"/>
              <a:t>Late-night flights are the least common, which could suggest lower demand or fewer flight offerings during these hours.</a:t>
            </a:r>
          </a:p>
          <a:p>
            <a:pPr indent="-228600" algn="just">
              <a:lnSpc>
                <a:spcPct val="90000"/>
              </a:lnSpc>
              <a:spcAft>
                <a:spcPts val="600"/>
              </a:spcAft>
              <a:buFont typeface="Arial" panose="020B0604020202020204" pitchFamily="34" charset="0"/>
              <a:buChar char="•"/>
            </a:pPr>
            <a:endParaRPr lang="en-US" sz="2000" dirty="0"/>
          </a:p>
          <a:p>
            <a:pPr indent="-228600" algn="just">
              <a:lnSpc>
                <a:spcPct val="90000"/>
              </a:lnSpc>
              <a:spcAft>
                <a:spcPts val="600"/>
              </a:spcAft>
              <a:buFont typeface="Arial" panose="020B0604020202020204" pitchFamily="34" charset="0"/>
              <a:buChar char="•"/>
            </a:pPr>
            <a:r>
              <a:rPr lang="en-US" sz="2000" b="1" dirty="0"/>
              <a:t>Daytime Flight Distribution: </a:t>
            </a:r>
            <a:r>
              <a:rPr lang="en-US" sz="2000" dirty="0"/>
              <a:t>Evening and morning times have a similar, moderate number of flight departures, while afternoon and night times see a decrease in flight departures.</a:t>
            </a:r>
          </a:p>
        </p:txBody>
      </p:sp>
    </p:spTree>
    <p:extLst>
      <p:ext uri="{BB962C8B-B14F-4D97-AF65-F5344CB8AC3E}">
        <p14:creationId xmlns:p14="http://schemas.microsoft.com/office/powerpoint/2010/main" val="1632759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E673F-44FE-8AEF-C3BF-D42D7003347B}"/>
              </a:ext>
            </a:extLst>
          </p:cNvPr>
          <p:cNvSpPr>
            <a:spLocks noGrp="1"/>
          </p:cNvSpPr>
          <p:nvPr>
            <p:ph type="title"/>
          </p:nvPr>
        </p:nvSpPr>
        <p:spPr>
          <a:xfrm>
            <a:off x="4407408" y="942072"/>
            <a:ext cx="3377183" cy="914160"/>
          </a:xfrm>
        </p:spPr>
        <p:txBody>
          <a:bodyPr vert="horz" lIns="91440" tIns="45720" rIns="91440" bIns="45720" rtlCol="0" anchor="b">
            <a:normAutofit/>
          </a:bodyPr>
          <a:lstStyle/>
          <a:p>
            <a:r>
              <a:rPr lang="en-US" sz="3200" b="1" kern="1200" dirty="0">
                <a:latin typeface="+mj-lt"/>
                <a:ea typeface="+mj-ea"/>
                <a:cs typeface="+mj-cs"/>
              </a:rPr>
              <a:t>PRICE VS AIRLINE</a:t>
            </a:r>
          </a:p>
        </p:txBody>
      </p:sp>
      <p:pic>
        <p:nvPicPr>
          <p:cNvPr id="9" name="Content Placeholder 8" descr="A graph of a graph with text&#10;&#10;Description automatically generated with medium confidence">
            <a:extLst>
              <a:ext uri="{FF2B5EF4-FFF2-40B4-BE49-F238E27FC236}">
                <a16:creationId xmlns:a16="http://schemas.microsoft.com/office/drawing/2014/main" id="{62B2A77A-A2C1-2F11-2FF1-BF87D382019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66477" y="2252880"/>
            <a:ext cx="6425523" cy="3629342"/>
          </a:xfrm>
          <a:prstGeom prst="rect">
            <a:avLst/>
          </a:prstGeom>
          <a:noFill/>
        </p:spPr>
      </p:pic>
      <p:sp>
        <p:nvSpPr>
          <p:cNvPr id="10" name="TextBox 9">
            <a:extLst>
              <a:ext uri="{FF2B5EF4-FFF2-40B4-BE49-F238E27FC236}">
                <a16:creationId xmlns:a16="http://schemas.microsoft.com/office/drawing/2014/main" id="{A50D1CB0-DDAE-2BBD-57B4-0D639FD84A3F}"/>
              </a:ext>
            </a:extLst>
          </p:cNvPr>
          <p:cNvSpPr txBox="1"/>
          <p:nvPr/>
        </p:nvSpPr>
        <p:spPr>
          <a:xfrm>
            <a:off x="170349" y="1941984"/>
            <a:ext cx="5596128" cy="4133087"/>
          </a:xfrm>
          <a:prstGeom prst="rect">
            <a:avLst/>
          </a:prstGeom>
        </p:spPr>
        <p:txBody>
          <a:bodyPr vert="horz" lIns="91440" tIns="45720" rIns="91440" bIns="45720" rtlCol="0">
            <a:noAutofit/>
          </a:bodyPr>
          <a:lstStyle/>
          <a:p>
            <a:pPr defTabSz="609585">
              <a:lnSpc>
                <a:spcPct val="90000"/>
              </a:lnSpc>
              <a:spcBef>
                <a:spcPct val="20000"/>
              </a:spcBef>
              <a:spcAft>
                <a:spcPts val="600"/>
              </a:spcAft>
            </a:pPr>
            <a:r>
              <a:rPr lang="en-US" sz="2000" b="1" i="0" kern="1200" dirty="0">
                <a:effectLst/>
                <a:latin typeface="+mn-lt"/>
                <a:ea typeface="+mn-ea"/>
                <a:cs typeface="+mn-cs"/>
              </a:rPr>
              <a:t>Air India</a:t>
            </a:r>
            <a:r>
              <a:rPr lang="en-US" sz="2000" b="0" i="0" kern="1200" dirty="0">
                <a:effectLst/>
                <a:latin typeface="+mn-lt"/>
                <a:ea typeface="+mn-ea"/>
                <a:cs typeface="+mn-cs"/>
              </a:rPr>
              <a:t> and </a:t>
            </a:r>
            <a:r>
              <a:rPr lang="en-US" sz="2000" b="1" i="0" kern="1200" dirty="0">
                <a:effectLst/>
                <a:latin typeface="+mn-lt"/>
                <a:ea typeface="+mn-ea"/>
                <a:cs typeface="+mn-cs"/>
              </a:rPr>
              <a:t>SpiceJet</a:t>
            </a:r>
            <a:r>
              <a:rPr lang="en-US" sz="2000" b="0" i="0" kern="1200" dirty="0">
                <a:effectLst/>
                <a:latin typeface="+mn-lt"/>
                <a:ea typeface="+mn-ea"/>
                <a:cs typeface="+mn-cs"/>
              </a:rPr>
              <a:t> show lower median prices with tighter distributions.</a:t>
            </a:r>
          </a:p>
          <a:p>
            <a:pPr defTabSz="609585">
              <a:lnSpc>
                <a:spcPct val="90000"/>
              </a:lnSpc>
              <a:spcBef>
                <a:spcPct val="20000"/>
              </a:spcBef>
              <a:spcAft>
                <a:spcPts val="600"/>
              </a:spcAft>
            </a:pPr>
            <a:r>
              <a:rPr lang="en-US" sz="2000" b="1" i="0" kern="1200" dirty="0">
                <a:effectLst/>
                <a:latin typeface="+mn-lt"/>
                <a:ea typeface="+mn-ea"/>
                <a:cs typeface="+mn-cs"/>
              </a:rPr>
              <a:t>Go Air</a:t>
            </a:r>
            <a:r>
              <a:rPr lang="en-US" sz="2000" b="0" i="0" kern="1200" dirty="0">
                <a:effectLst/>
                <a:latin typeface="+mn-lt"/>
                <a:ea typeface="+mn-ea"/>
                <a:cs typeface="+mn-cs"/>
              </a:rPr>
              <a:t> and </a:t>
            </a:r>
            <a:r>
              <a:rPr lang="en-US" sz="2000" b="1" i="0" kern="1200" dirty="0">
                <a:effectLst/>
                <a:latin typeface="+mn-lt"/>
                <a:ea typeface="+mn-ea"/>
                <a:cs typeface="+mn-cs"/>
              </a:rPr>
              <a:t>IndiGo</a:t>
            </a:r>
            <a:r>
              <a:rPr lang="en-US" sz="2000" b="0" i="0" kern="1200" dirty="0">
                <a:effectLst/>
                <a:latin typeface="+mn-lt"/>
                <a:ea typeface="+mn-ea"/>
                <a:cs typeface="+mn-cs"/>
              </a:rPr>
              <a:t> are the most economical with very low median prices.</a:t>
            </a:r>
          </a:p>
          <a:p>
            <a:pPr defTabSz="609585">
              <a:lnSpc>
                <a:spcPct val="90000"/>
              </a:lnSpc>
              <a:spcBef>
                <a:spcPct val="20000"/>
              </a:spcBef>
              <a:spcAft>
                <a:spcPts val="600"/>
              </a:spcAft>
            </a:pPr>
            <a:r>
              <a:rPr lang="en-US" sz="2000" b="1" i="0" kern="1200" dirty="0">
                <a:effectLst/>
                <a:latin typeface="+mn-lt"/>
                <a:ea typeface="+mn-ea"/>
                <a:cs typeface="+mn-cs"/>
              </a:rPr>
              <a:t>Vistara</a:t>
            </a:r>
            <a:r>
              <a:rPr lang="en-US" sz="2000" b="0" i="0" kern="1200" dirty="0">
                <a:effectLst/>
                <a:latin typeface="+mn-lt"/>
                <a:ea typeface="+mn-ea"/>
                <a:cs typeface="+mn-cs"/>
              </a:rPr>
              <a:t> and </a:t>
            </a:r>
            <a:r>
              <a:rPr lang="en-US" sz="2000" b="1" i="0" kern="1200" dirty="0">
                <a:effectLst/>
                <a:latin typeface="+mn-lt"/>
                <a:ea typeface="+mn-ea"/>
                <a:cs typeface="+mn-cs"/>
              </a:rPr>
              <a:t>Multiple carriers</a:t>
            </a:r>
            <a:r>
              <a:rPr lang="en-US" sz="2000" b="0" i="0" kern="1200" dirty="0">
                <a:effectLst/>
                <a:latin typeface="+mn-lt"/>
                <a:ea typeface="+mn-ea"/>
                <a:cs typeface="+mn-cs"/>
              </a:rPr>
              <a:t> offer mid-range prices.</a:t>
            </a:r>
          </a:p>
          <a:p>
            <a:pPr defTabSz="609585">
              <a:lnSpc>
                <a:spcPct val="90000"/>
              </a:lnSpc>
              <a:spcBef>
                <a:spcPct val="20000"/>
              </a:spcBef>
              <a:spcAft>
                <a:spcPts val="600"/>
              </a:spcAft>
            </a:pPr>
            <a:r>
              <a:rPr lang="en-US" sz="2000" b="1" i="0" kern="1200" dirty="0">
                <a:effectLst/>
                <a:latin typeface="+mn-lt"/>
                <a:ea typeface="+mn-ea"/>
                <a:cs typeface="+mn-cs"/>
              </a:rPr>
              <a:t>Premium Economy</a:t>
            </a:r>
            <a:r>
              <a:rPr lang="en-US" sz="2000" b="0" i="0" kern="1200" dirty="0">
                <a:effectLst/>
                <a:latin typeface="+mn-lt"/>
                <a:ea typeface="+mn-ea"/>
                <a:cs typeface="+mn-cs"/>
              </a:rPr>
              <a:t> options for multiple carriers and Vistara show higher prices than their economy counterparts.</a:t>
            </a:r>
          </a:p>
          <a:p>
            <a:pPr defTabSz="609585">
              <a:lnSpc>
                <a:spcPct val="90000"/>
              </a:lnSpc>
              <a:spcBef>
                <a:spcPct val="20000"/>
              </a:spcBef>
              <a:spcAft>
                <a:spcPts val="600"/>
              </a:spcAft>
            </a:pPr>
            <a:r>
              <a:rPr lang="en-US" sz="2000" b="1" i="0" kern="1200" dirty="0" err="1">
                <a:effectLst/>
                <a:latin typeface="+mn-lt"/>
                <a:ea typeface="+mn-ea"/>
                <a:cs typeface="+mn-cs"/>
              </a:rPr>
              <a:t>TruJet</a:t>
            </a:r>
            <a:r>
              <a:rPr lang="en-US" sz="2000" b="0" i="0" kern="1200" dirty="0">
                <a:effectLst/>
                <a:latin typeface="+mn-lt"/>
                <a:ea typeface="+mn-ea"/>
                <a:cs typeface="+mn-cs"/>
              </a:rPr>
              <a:t> displays a single price point, suggesting less variability.</a:t>
            </a:r>
          </a:p>
          <a:p>
            <a:pPr defTabSz="609585">
              <a:lnSpc>
                <a:spcPct val="90000"/>
              </a:lnSpc>
              <a:spcBef>
                <a:spcPct val="20000"/>
              </a:spcBef>
              <a:spcAft>
                <a:spcPts val="600"/>
              </a:spcAft>
            </a:pPr>
            <a:r>
              <a:rPr lang="en-US" sz="2000" b="0" i="0" kern="1200" dirty="0">
                <a:effectLst/>
                <a:latin typeface="+mn-lt"/>
                <a:ea typeface="+mn-ea"/>
                <a:cs typeface="+mn-cs"/>
              </a:rPr>
              <a:t>The data clearly shows that Jet Airways Business Class has the highest prices. However, apart from the top Airline, the others have almost comparable median prices.</a:t>
            </a:r>
            <a:endParaRPr lang="en-US" sz="2000" kern="1200" dirty="0">
              <a:latin typeface="+mn-lt"/>
              <a:ea typeface="+mn-ea"/>
              <a:cs typeface="+mn-cs"/>
            </a:endParaRPr>
          </a:p>
        </p:txBody>
      </p:sp>
    </p:spTree>
    <p:extLst>
      <p:ext uri="{BB962C8B-B14F-4D97-AF65-F5344CB8AC3E}">
        <p14:creationId xmlns:p14="http://schemas.microsoft.com/office/powerpoint/2010/main" val="1387053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16614-6607-80F3-D1B1-8EE8DEE1FEC7}"/>
              </a:ext>
            </a:extLst>
          </p:cNvPr>
          <p:cNvSpPr>
            <a:spLocks noGrp="1"/>
          </p:cNvSpPr>
          <p:nvPr>
            <p:ph type="title"/>
          </p:nvPr>
        </p:nvSpPr>
        <p:spPr>
          <a:xfrm>
            <a:off x="609600" y="936860"/>
            <a:ext cx="10972800" cy="858753"/>
          </a:xfrm>
        </p:spPr>
        <p:txBody>
          <a:bodyPr vert="horz" lIns="91440" tIns="45720" rIns="91440" bIns="45720" rtlCol="0" anchor="ctr">
            <a:normAutofit/>
          </a:bodyPr>
          <a:lstStyle/>
          <a:p>
            <a:pPr>
              <a:lnSpc>
                <a:spcPct val="90000"/>
              </a:lnSpc>
            </a:pPr>
            <a:r>
              <a:rPr lang="en-US" sz="5400" b="1" i="0" kern="1200">
                <a:effectLst/>
                <a:latin typeface="+mj-lt"/>
                <a:ea typeface="+mj-ea"/>
                <a:cs typeface="+mj-cs"/>
              </a:rPr>
              <a:t>Travel Cost Analysis by Month</a:t>
            </a:r>
            <a:endParaRPr lang="en-US" sz="5400" kern="1200">
              <a:latin typeface="+mj-lt"/>
              <a:ea typeface="+mj-ea"/>
              <a:cs typeface="+mj-cs"/>
            </a:endParaRPr>
          </a:p>
        </p:txBody>
      </p:sp>
      <p:sp>
        <p:nvSpPr>
          <p:cNvPr id="6" name="TextBox 5">
            <a:extLst>
              <a:ext uri="{FF2B5EF4-FFF2-40B4-BE49-F238E27FC236}">
                <a16:creationId xmlns:a16="http://schemas.microsoft.com/office/drawing/2014/main" id="{7610210B-7385-B98A-306E-B164BD6BFC4A}"/>
              </a:ext>
            </a:extLst>
          </p:cNvPr>
          <p:cNvSpPr txBox="1"/>
          <p:nvPr/>
        </p:nvSpPr>
        <p:spPr>
          <a:xfrm>
            <a:off x="609600" y="1935236"/>
            <a:ext cx="5384800" cy="4231193"/>
          </a:xfrm>
          <a:prstGeom prst="rect">
            <a:avLst/>
          </a:prstGeom>
        </p:spPr>
        <p:txBody>
          <a:bodyPr vert="horz" lIns="91440" tIns="45720" rIns="91440" bIns="45720" rtlCol="0">
            <a:normAutofit/>
          </a:bodyPr>
          <a:lstStyle/>
          <a:p>
            <a:pPr marL="457189" indent="-457189" defTabSz="609585">
              <a:lnSpc>
                <a:spcPct val="90000"/>
              </a:lnSpc>
              <a:spcBef>
                <a:spcPct val="20000"/>
              </a:spcBef>
              <a:spcAft>
                <a:spcPts val="600"/>
              </a:spcAft>
              <a:buFont typeface="Arial"/>
              <a:buChar char="•"/>
            </a:pPr>
            <a:r>
              <a:rPr lang="en-US" sz="2100" b="1" i="0">
                <a:effectLst/>
              </a:rPr>
              <a:t>January</a:t>
            </a:r>
            <a:r>
              <a:rPr lang="en-US" sz="2100" b="0" i="0">
                <a:effectLst/>
              </a:rPr>
              <a:t>: Highest cost at ~10k INR.</a:t>
            </a:r>
          </a:p>
          <a:p>
            <a:pPr marL="457189" indent="-457189" defTabSz="609585">
              <a:lnSpc>
                <a:spcPct val="90000"/>
              </a:lnSpc>
              <a:spcBef>
                <a:spcPct val="20000"/>
              </a:spcBef>
              <a:spcAft>
                <a:spcPts val="600"/>
              </a:spcAft>
              <a:buFont typeface="Arial"/>
              <a:buChar char="•"/>
            </a:pPr>
            <a:r>
              <a:rPr lang="en-US" sz="2100" b="1" i="0">
                <a:effectLst/>
              </a:rPr>
              <a:t>September, May, June</a:t>
            </a:r>
            <a:r>
              <a:rPr lang="en-US" sz="2100" b="0" i="0">
                <a:effectLst/>
              </a:rPr>
              <a:t>: Costs between 8k-9k INR.</a:t>
            </a:r>
          </a:p>
          <a:p>
            <a:pPr marL="457189" indent="-457189" defTabSz="609585">
              <a:lnSpc>
                <a:spcPct val="90000"/>
              </a:lnSpc>
              <a:spcBef>
                <a:spcPct val="20000"/>
              </a:spcBef>
              <a:spcAft>
                <a:spcPts val="600"/>
              </a:spcAft>
              <a:buFont typeface="Arial"/>
              <a:buChar char="•"/>
            </a:pPr>
            <a:r>
              <a:rPr lang="en-US" sz="2100" b="1" i="0">
                <a:effectLst/>
              </a:rPr>
              <a:t>December, March</a:t>
            </a:r>
            <a:r>
              <a:rPr lang="en-US" sz="2100" b="0" i="0">
                <a:effectLst/>
              </a:rPr>
              <a:t>: Lower costs at ~7k-8k INR.</a:t>
            </a:r>
          </a:p>
          <a:p>
            <a:pPr marL="457189" indent="-457189" defTabSz="609585">
              <a:lnSpc>
                <a:spcPct val="90000"/>
              </a:lnSpc>
              <a:spcBef>
                <a:spcPct val="20000"/>
              </a:spcBef>
              <a:spcAft>
                <a:spcPts val="600"/>
              </a:spcAft>
              <a:buFont typeface="Arial"/>
              <a:buChar char="•"/>
            </a:pPr>
            <a:r>
              <a:rPr lang="en-US" sz="2100" b="1" i="0">
                <a:effectLst/>
              </a:rPr>
              <a:t>April</a:t>
            </a:r>
            <a:r>
              <a:rPr lang="en-US" sz="2100" b="0" i="0">
                <a:effectLst/>
              </a:rPr>
              <a:t>: Lowest cost at ~4k INR.</a:t>
            </a:r>
          </a:p>
          <a:p>
            <a:pPr marL="457189" indent="-457189" defTabSz="609585">
              <a:lnSpc>
                <a:spcPct val="90000"/>
              </a:lnSpc>
              <a:spcBef>
                <a:spcPct val="20000"/>
              </a:spcBef>
              <a:spcAft>
                <a:spcPts val="600"/>
              </a:spcAft>
              <a:buFont typeface="Arial"/>
              <a:buChar char="•"/>
            </a:pPr>
            <a:r>
              <a:rPr lang="en-US" sz="2100" b="1" i="0">
                <a:effectLst/>
              </a:rPr>
              <a:t>Trend</a:t>
            </a:r>
            <a:r>
              <a:rPr lang="en-US" sz="2100" b="0" i="0">
                <a:effectLst/>
              </a:rPr>
              <a:t>: Prices peak in January; April is most economical.</a:t>
            </a:r>
          </a:p>
          <a:p>
            <a:pPr marL="457189" indent="-457189" defTabSz="609585">
              <a:lnSpc>
                <a:spcPct val="90000"/>
              </a:lnSpc>
              <a:spcBef>
                <a:spcPct val="20000"/>
              </a:spcBef>
              <a:spcAft>
                <a:spcPts val="600"/>
              </a:spcAft>
              <a:buFont typeface="Arial"/>
              <a:buChar char="•"/>
            </a:pPr>
            <a:r>
              <a:rPr lang="en-US" sz="2100" b="1" i="0">
                <a:effectLst/>
              </a:rPr>
              <a:t>Strategy</a:t>
            </a:r>
            <a:r>
              <a:rPr lang="en-US" sz="2100" b="0" i="0">
                <a:effectLst/>
              </a:rPr>
              <a:t>: Opt for off-peak travel for savings; adjust pricing for demand.january</a:t>
            </a:r>
          </a:p>
        </p:txBody>
      </p:sp>
      <p:pic>
        <p:nvPicPr>
          <p:cNvPr id="5" name="Content Placeholder 4" descr="A graph of blue rectangular shapes&#10;&#10;Description automatically generated with medium confidence">
            <a:extLst>
              <a:ext uri="{FF2B5EF4-FFF2-40B4-BE49-F238E27FC236}">
                <a16:creationId xmlns:a16="http://schemas.microsoft.com/office/drawing/2014/main" id="{11576427-CE35-36E6-3F6A-61FE82B2530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97600" y="2617130"/>
            <a:ext cx="5384800" cy="2867405"/>
          </a:xfrm>
          <a:prstGeom prst="rect">
            <a:avLst/>
          </a:prstGeom>
          <a:noFill/>
        </p:spPr>
      </p:pic>
    </p:spTree>
    <p:extLst>
      <p:ext uri="{BB962C8B-B14F-4D97-AF65-F5344CB8AC3E}">
        <p14:creationId xmlns:p14="http://schemas.microsoft.com/office/powerpoint/2010/main" val="1886554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726C4-095B-8D50-87D2-CA946F9D50D0}"/>
              </a:ext>
            </a:extLst>
          </p:cNvPr>
          <p:cNvSpPr>
            <a:spLocks noGrp="1"/>
          </p:cNvSpPr>
          <p:nvPr>
            <p:ph type="title"/>
          </p:nvPr>
        </p:nvSpPr>
        <p:spPr>
          <a:xfrm>
            <a:off x="2057400" y="1014185"/>
            <a:ext cx="8077200" cy="750608"/>
          </a:xfrm>
        </p:spPr>
        <p:txBody>
          <a:bodyPr anchor="ctr">
            <a:normAutofit/>
          </a:bodyPr>
          <a:lstStyle/>
          <a:p>
            <a:pPr>
              <a:lnSpc>
                <a:spcPct val="90000"/>
              </a:lnSpc>
            </a:pPr>
            <a:r>
              <a:rPr lang="en-US" sz="3200" b="1" i="0" dirty="0">
                <a:effectLst/>
              </a:rPr>
              <a:t>Feature Importance for Flight Price Prediction</a:t>
            </a:r>
            <a:endParaRPr lang="en-IN" sz="3200" dirty="0"/>
          </a:p>
        </p:txBody>
      </p:sp>
      <p:pic>
        <p:nvPicPr>
          <p:cNvPr id="5" name="Content Placeholder 4" descr="A screenshot of a computer&#10;&#10;Description automatically generated">
            <a:extLst>
              <a:ext uri="{FF2B5EF4-FFF2-40B4-BE49-F238E27FC236}">
                <a16:creationId xmlns:a16="http://schemas.microsoft.com/office/drawing/2014/main" id="{E706A224-A635-7647-25E6-8EAD688EC726}"/>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r="-2" b="60318"/>
          <a:stretch/>
        </p:blipFill>
        <p:spPr>
          <a:xfrm>
            <a:off x="6492240" y="2000843"/>
            <a:ext cx="5212786" cy="4231193"/>
          </a:xfrm>
          <a:noFill/>
        </p:spPr>
      </p:pic>
      <p:sp>
        <p:nvSpPr>
          <p:cNvPr id="7" name="Content Placeholder 3">
            <a:extLst>
              <a:ext uri="{FF2B5EF4-FFF2-40B4-BE49-F238E27FC236}">
                <a16:creationId xmlns:a16="http://schemas.microsoft.com/office/drawing/2014/main" id="{51866A8D-8094-410D-15EB-DDB56D12F8B9}"/>
              </a:ext>
            </a:extLst>
          </p:cNvPr>
          <p:cNvSpPr>
            <a:spLocks noGrp="1"/>
          </p:cNvSpPr>
          <p:nvPr>
            <p:ph sz="half" idx="2"/>
          </p:nvPr>
        </p:nvSpPr>
        <p:spPr>
          <a:xfrm>
            <a:off x="486974" y="3017513"/>
            <a:ext cx="5609026" cy="2197851"/>
          </a:xfrm>
        </p:spPr>
        <p:txBody>
          <a:bodyPr>
            <a:normAutofit lnSpcReduction="10000"/>
          </a:bodyPr>
          <a:lstStyle/>
          <a:p>
            <a:pPr marL="0" indent="0" algn="just">
              <a:buNone/>
            </a:pPr>
            <a:r>
              <a:rPr lang="en-US" sz="2000" b="0" i="0" dirty="0">
                <a:solidFill>
                  <a:srgbClr val="374151"/>
                </a:solidFill>
                <a:effectLst/>
                <a:latin typeface="Söhne"/>
              </a:rPr>
              <a:t>The prediction of flight prices is most significantly influenced by the destination and airline, with importance scores of 0.998 and 0.974, respectively. Source cities, duration, and timing of the flight also impact prices to a lesser degree, while the travel date and year offer minimal to negligible predictability.</a:t>
            </a:r>
            <a:endParaRPr lang="en-US" sz="2000" dirty="0"/>
          </a:p>
        </p:txBody>
      </p:sp>
    </p:spTree>
    <p:extLst>
      <p:ext uri="{BB962C8B-B14F-4D97-AF65-F5344CB8AC3E}">
        <p14:creationId xmlns:p14="http://schemas.microsoft.com/office/powerpoint/2010/main" val="21208158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6071C-7255-1C84-B5DD-9797928D7417}"/>
              </a:ext>
            </a:extLst>
          </p:cNvPr>
          <p:cNvSpPr>
            <a:spLocks noGrp="1"/>
          </p:cNvSpPr>
          <p:nvPr>
            <p:ph type="title"/>
          </p:nvPr>
        </p:nvSpPr>
        <p:spPr>
          <a:xfrm>
            <a:off x="609600" y="936860"/>
            <a:ext cx="10972800" cy="4796428"/>
          </a:xfrm>
        </p:spPr>
        <p:txBody>
          <a:bodyPr>
            <a:normAutofit/>
          </a:bodyPr>
          <a:lstStyle/>
          <a:p>
            <a:r>
              <a:rPr lang="en-IN" sz="5400" dirty="0">
                <a:solidFill>
                  <a:schemeClr val="accent5"/>
                </a:solidFill>
                <a:latin typeface="Corbel" panose="020B0503020204020204" pitchFamily="34" charset="0"/>
              </a:rPr>
              <a:t>MODEL PREDICTION</a:t>
            </a:r>
          </a:p>
        </p:txBody>
      </p:sp>
    </p:spTree>
    <p:extLst>
      <p:ext uri="{BB962C8B-B14F-4D97-AF65-F5344CB8AC3E}">
        <p14:creationId xmlns:p14="http://schemas.microsoft.com/office/powerpoint/2010/main" val="36180469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9CE96-C543-287D-E1EA-4A7B7763943D}"/>
              </a:ext>
            </a:extLst>
          </p:cNvPr>
          <p:cNvSpPr>
            <a:spLocks noGrp="1"/>
          </p:cNvSpPr>
          <p:nvPr>
            <p:ph type="title"/>
          </p:nvPr>
        </p:nvSpPr>
        <p:spPr/>
        <p:txBody>
          <a:bodyPr>
            <a:normAutofit/>
          </a:bodyPr>
          <a:lstStyle/>
          <a:p>
            <a:r>
              <a:rPr lang="en-US" sz="3200" dirty="0"/>
              <a:t>Machine Learning Model Building</a:t>
            </a:r>
            <a:endParaRPr lang="en-IN" sz="3200" dirty="0"/>
          </a:p>
        </p:txBody>
      </p:sp>
      <p:sp>
        <p:nvSpPr>
          <p:cNvPr id="3" name="Content Placeholder 2">
            <a:extLst>
              <a:ext uri="{FF2B5EF4-FFF2-40B4-BE49-F238E27FC236}">
                <a16:creationId xmlns:a16="http://schemas.microsoft.com/office/drawing/2014/main" id="{8917AA4E-839B-7395-6CE8-BDF8A68B4FD3}"/>
              </a:ext>
            </a:extLst>
          </p:cNvPr>
          <p:cNvSpPr>
            <a:spLocks noGrp="1"/>
          </p:cNvSpPr>
          <p:nvPr>
            <p:ph sz="half" idx="1"/>
          </p:nvPr>
        </p:nvSpPr>
        <p:spPr>
          <a:xfrm>
            <a:off x="609600" y="1935236"/>
            <a:ext cx="10134600" cy="4231193"/>
          </a:xfrm>
        </p:spPr>
        <p:txBody>
          <a:bodyPr>
            <a:normAutofit fontScale="40000" lnSpcReduction="20000"/>
          </a:bodyPr>
          <a:lstStyle/>
          <a:p>
            <a:r>
              <a:rPr lang="en-IN" sz="6200" dirty="0">
                <a:effectLst/>
                <a:ea typeface="Calibri" panose="020F0502020204030204" pitchFamily="34" charset="0"/>
                <a:cs typeface="Mangal" panose="02040503050203030202" pitchFamily="18" charset="0"/>
              </a:rPr>
              <a:t>This problem can be solved using regression-based machine learning algorithm.</a:t>
            </a:r>
          </a:p>
          <a:p>
            <a:r>
              <a:rPr lang="en-IN" sz="6200" dirty="0">
                <a:cs typeface="Mangal" panose="02040503050203030202" pitchFamily="18" charset="0"/>
              </a:rPr>
              <a:t>Methodology to Build Machine Learning Model:</a:t>
            </a:r>
          </a:p>
          <a:p>
            <a:pPr lvl="1">
              <a:buFont typeface="Wingdings" panose="05000000000000000000" pitchFamily="2" charset="2"/>
              <a:buChar char="§"/>
            </a:pPr>
            <a:r>
              <a:rPr lang="en-IN" sz="6200" dirty="0">
                <a:solidFill>
                  <a:srgbClr val="002060"/>
                </a:solidFill>
                <a:cs typeface="Mangal" panose="02040503050203030202" pitchFamily="18" charset="0"/>
              </a:rPr>
              <a:t>Encoding Categorical data into Numerical data</a:t>
            </a:r>
          </a:p>
          <a:p>
            <a:pPr lvl="1">
              <a:buFont typeface="Wingdings" panose="05000000000000000000" pitchFamily="2" charset="2"/>
              <a:buChar char="§"/>
            </a:pPr>
            <a:r>
              <a:rPr lang="en-IN" sz="6200" dirty="0">
                <a:solidFill>
                  <a:srgbClr val="002060"/>
                </a:solidFill>
                <a:cs typeface="Mangal" panose="02040503050203030202" pitchFamily="18" charset="0"/>
              </a:rPr>
              <a:t>Scaling data using Standard Scalar</a:t>
            </a:r>
          </a:p>
          <a:p>
            <a:pPr lvl="1">
              <a:buFont typeface="Wingdings" panose="05000000000000000000" pitchFamily="2" charset="2"/>
              <a:buChar char="§"/>
            </a:pPr>
            <a:r>
              <a:rPr lang="en-US" sz="6200" dirty="0">
                <a:solidFill>
                  <a:srgbClr val="002060"/>
                </a:solidFill>
              </a:rPr>
              <a:t>Splitting data in training &amp; test data using </a:t>
            </a:r>
            <a:r>
              <a:rPr lang="en-US" sz="6200" dirty="0" err="1">
                <a:solidFill>
                  <a:srgbClr val="002060"/>
                </a:solidFill>
              </a:rPr>
              <a:t>train_test_split</a:t>
            </a:r>
            <a:r>
              <a:rPr lang="en-US" sz="6200" dirty="0">
                <a:solidFill>
                  <a:srgbClr val="002060"/>
                </a:solidFill>
              </a:rPr>
              <a:t> from </a:t>
            </a:r>
            <a:r>
              <a:rPr lang="en-US" sz="6200" dirty="0" err="1">
                <a:solidFill>
                  <a:srgbClr val="002060"/>
                </a:solidFill>
              </a:rPr>
              <a:t>model_selection</a:t>
            </a:r>
            <a:r>
              <a:rPr lang="en-US" sz="6200" dirty="0">
                <a:solidFill>
                  <a:srgbClr val="002060"/>
                </a:solidFill>
              </a:rPr>
              <a:t> </a:t>
            </a:r>
          </a:p>
          <a:p>
            <a:pPr lvl="1">
              <a:buFont typeface="Wingdings" panose="05000000000000000000" pitchFamily="2" charset="2"/>
              <a:buChar char="§"/>
            </a:pPr>
            <a:r>
              <a:rPr lang="en-US" sz="6200" dirty="0">
                <a:solidFill>
                  <a:srgbClr val="002060"/>
                </a:solidFill>
              </a:rPr>
              <a:t>Implementing various Regression Based Algorithm to build ML Model</a:t>
            </a:r>
          </a:p>
          <a:p>
            <a:pPr lvl="1">
              <a:buFont typeface="Wingdings" panose="05000000000000000000" pitchFamily="2" charset="2"/>
              <a:buChar char="§"/>
            </a:pPr>
            <a:r>
              <a:rPr lang="en-US" sz="6200" dirty="0">
                <a:solidFill>
                  <a:srgbClr val="002060"/>
                </a:solidFill>
              </a:rPr>
              <a:t>Conducting 5 fold Cross-validation</a:t>
            </a:r>
          </a:p>
          <a:p>
            <a:pPr lvl="1">
              <a:buFont typeface="Wingdings" panose="05000000000000000000" pitchFamily="2" charset="2"/>
              <a:buChar char="§"/>
            </a:pPr>
            <a:r>
              <a:rPr lang="en-US" sz="6200" dirty="0">
                <a:solidFill>
                  <a:srgbClr val="002060"/>
                </a:solidFill>
              </a:rPr>
              <a:t>Hyper Parameter tuning of Best Model</a:t>
            </a:r>
          </a:p>
          <a:p>
            <a:pPr lvl="1">
              <a:buFont typeface="Wingdings" panose="05000000000000000000" pitchFamily="2" charset="2"/>
              <a:buChar char="§"/>
            </a:pPr>
            <a:r>
              <a:rPr lang="en-US" sz="6200" dirty="0">
                <a:solidFill>
                  <a:srgbClr val="002060"/>
                </a:solidFill>
              </a:rPr>
              <a:t>Saving Final Tuned Model </a:t>
            </a:r>
            <a:r>
              <a:rPr lang="en-US" sz="6200">
                <a:solidFill>
                  <a:srgbClr val="002060"/>
                </a:solidFill>
              </a:rPr>
              <a:t>using pickle</a:t>
            </a:r>
            <a:endParaRPr lang="en-IN" dirty="0"/>
          </a:p>
        </p:txBody>
      </p:sp>
    </p:spTree>
    <p:extLst>
      <p:ext uri="{BB962C8B-B14F-4D97-AF65-F5344CB8AC3E}">
        <p14:creationId xmlns:p14="http://schemas.microsoft.com/office/powerpoint/2010/main" val="1953369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8AED9-520C-8B8F-DAC2-618197D29F8D}"/>
              </a:ext>
            </a:extLst>
          </p:cNvPr>
          <p:cNvSpPr>
            <a:spLocks noGrp="1"/>
          </p:cNvSpPr>
          <p:nvPr>
            <p:ph type="title"/>
          </p:nvPr>
        </p:nvSpPr>
        <p:spPr>
          <a:xfrm>
            <a:off x="605536" y="982580"/>
            <a:ext cx="11382248" cy="858753"/>
          </a:xfrm>
        </p:spPr>
        <p:txBody>
          <a:bodyPr>
            <a:normAutofit/>
          </a:bodyPr>
          <a:lstStyle/>
          <a:p>
            <a:r>
              <a:rPr lang="en-US" sz="3200" dirty="0"/>
              <a:t>REGRESSION ALGORITHMS IMPLEMENTATION</a:t>
            </a:r>
            <a:endParaRPr lang="en-IN" sz="3200" dirty="0"/>
          </a:p>
        </p:txBody>
      </p:sp>
      <p:sp>
        <p:nvSpPr>
          <p:cNvPr id="3" name="Content Placeholder 2">
            <a:extLst>
              <a:ext uri="{FF2B5EF4-FFF2-40B4-BE49-F238E27FC236}">
                <a16:creationId xmlns:a16="http://schemas.microsoft.com/office/drawing/2014/main" id="{10ECE612-A063-727C-FF0B-6BF1FCCCB445}"/>
              </a:ext>
            </a:extLst>
          </p:cNvPr>
          <p:cNvSpPr>
            <a:spLocks noGrp="1"/>
          </p:cNvSpPr>
          <p:nvPr>
            <p:ph sz="half" idx="1"/>
          </p:nvPr>
        </p:nvSpPr>
        <p:spPr>
          <a:xfrm>
            <a:off x="605536" y="2099828"/>
            <a:ext cx="10879328" cy="4231193"/>
          </a:xfrm>
        </p:spPr>
        <p:txBody>
          <a:bodyPr/>
          <a:lstStyle/>
          <a:p>
            <a:r>
              <a:rPr lang="en-US" sz="2000" dirty="0">
                <a:solidFill>
                  <a:srgbClr val="002060"/>
                </a:solidFill>
              </a:rPr>
              <a:t>The different regression algorithms used in this project to build the ML model are as below:</a:t>
            </a:r>
          </a:p>
          <a:p>
            <a:pPr>
              <a:buFont typeface="Wingdings" panose="05000000000000000000" pitchFamily="2" charset="2"/>
              <a:buChar char="q"/>
            </a:pPr>
            <a:r>
              <a:rPr lang="en-US" sz="2000" dirty="0"/>
              <a:t>Linear Regression</a:t>
            </a:r>
          </a:p>
          <a:p>
            <a:pPr>
              <a:buFont typeface="Wingdings" panose="05000000000000000000" pitchFamily="2" charset="2"/>
              <a:buChar char="q"/>
            </a:pPr>
            <a:r>
              <a:rPr lang="en-US" sz="2000" dirty="0"/>
              <a:t>Lasso Regression</a:t>
            </a:r>
          </a:p>
          <a:p>
            <a:pPr>
              <a:buFont typeface="Wingdings" panose="05000000000000000000" pitchFamily="2" charset="2"/>
              <a:buChar char="q"/>
            </a:pPr>
            <a:r>
              <a:rPr lang="en-US" sz="2000" dirty="0"/>
              <a:t>Ridge Regression</a:t>
            </a:r>
          </a:p>
          <a:p>
            <a:pPr>
              <a:buFont typeface="Wingdings" panose="05000000000000000000" pitchFamily="2" charset="2"/>
              <a:buChar char="q"/>
            </a:pPr>
            <a:r>
              <a:rPr lang="en-US" sz="2000" dirty="0"/>
              <a:t>Random Forest Regressor</a:t>
            </a:r>
          </a:p>
          <a:p>
            <a:pPr>
              <a:buFont typeface="Wingdings" panose="05000000000000000000" pitchFamily="2" charset="2"/>
              <a:buChar char="q"/>
            </a:pPr>
            <a:r>
              <a:rPr lang="en-US" sz="2000" dirty="0"/>
              <a:t>Decision Tree Regressor</a:t>
            </a:r>
          </a:p>
          <a:p>
            <a:pPr>
              <a:buFont typeface="Wingdings" panose="05000000000000000000" pitchFamily="2" charset="2"/>
              <a:buChar char="q"/>
            </a:pPr>
            <a:r>
              <a:rPr lang="en-US" sz="2000" dirty="0"/>
              <a:t>Gradient Tree Regressor</a:t>
            </a:r>
          </a:p>
          <a:p>
            <a:endParaRPr lang="en-US" sz="2000" dirty="0">
              <a:solidFill>
                <a:srgbClr val="002060"/>
              </a:solidFill>
            </a:endParaRPr>
          </a:p>
          <a:p>
            <a:endParaRPr lang="en-IN" dirty="0"/>
          </a:p>
        </p:txBody>
      </p:sp>
    </p:spTree>
    <p:extLst>
      <p:ext uri="{BB962C8B-B14F-4D97-AF65-F5344CB8AC3E}">
        <p14:creationId xmlns:p14="http://schemas.microsoft.com/office/powerpoint/2010/main" val="797443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pointing at a board&#10;&#10;Description automatically generated">
            <a:extLst>
              <a:ext uri="{FF2B5EF4-FFF2-40B4-BE49-F238E27FC236}">
                <a16:creationId xmlns:a16="http://schemas.microsoft.com/office/drawing/2014/main" id="{9AA8730A-C8A9-1FF3-50AA-54157BF69274}"/>
              </a:ext>
            </a:extLst>
          </p:cNvPr>
          <p:cNvPicPr>
            <a:picLocks noChangeAspect="1"/>
          </p:cNvPicPr>
          <p:nvPr/>
        </p:nvPicPr>
        <p:blipFill>
          <a:blip r:embed="rId2"/>
          <a:stretch>
            <a:fillRect/>
          </a:stretch>
        </p:blipFill>
        <p:spPr>
          <a:xfrm>
            <a:off x="6096000" y="1922649"/>
            <a:ext cx="5384800" cy="4212976"/>
          </a:xfrm>
          <a:prstGeom prst="rect">
            <a:avLst/>
          </a:prstGeom>
          <a:noFill/>
        </p:spPr>
      </p:pic>
      <p:sp>
        <p:nvSpPr>
          <p:cNvPr id="2" name="Title 1">
            <a:extLst>
              <a:ext uri="{FF2B5EF4-FFF2-40B4-BE49-F238E27FC236}">
                <a16:creationId xmlns:a16="http://schemas.microsoft.com/office/drawing/2014/main" id="{E2F5BD4E-A073-FBF8-921B-06AE05450C4F}"/>
              </a:ext>
            </a:extLst>
          </p:cNvPr>
          <p:cNvSpPr>
            <a:spLocks noGrp="1"/>
          </p:cNvSpPr>
          <p:nvPr>
            <p:ph type="title"/>
          </p:nvPr>
        </p:nvSpPr>
        <p:spPr>
          <a:xfrm>
            <a:off x="320042" y="936860"/>
            <a:ext cx="10972800" cy="858753"/>
          </a:xfrm>
        </p:spPr>
        <p:txBody>
          <a:bodyPr anchor="ctr">
            <a:normAutofit/>
          </a:bodyPr>
          <a:lstStyle/>
          <a:p>
            <a:pPr>
              <a:lnSpc>
                <a:spcPct val="90000"/>
              </a:lnSpc>
            </a:pPr>
            <a:r>
              <a:rPr lang="en-US" sz="5400" b="1" dirty="0"/>
              <a:t>Problem Statement</a:t>
            </a:r>
            <a:endParaRPr lang="en-IN" sz="5400" b="1" dirty="0"/>
          </a:p>
        </p:txBody>
      </p:sp>
      <p:sp>
        <p:nvSpPr>
          <p:cNvPr id="3" name="Content Placeholder 2">
            <a:extLst>
              <a:ext uri="{FF2B5EF4-FFF2-40B4-BE49-F238E27FC236}">
                <a16:creationId xmlns:a16="http://schemas.microsoft.com/office/drawing/2014/main" id="{EE0A6D03-FB30-6E67-B94D-E482554017D4}"/>
              </a:ext>
            </a:extLst>
          </p:cNvPr>
          <p:cNvSpPr>
            <a:spLocks noGrp="1"/>
          </p:cNvSpPr>
          <p:nvPr>
            <p:ph sz="half" idx="1"/>
          </p:nvPr>
        </p:nvSpPr>
        <p:spPr>
          <a:xfrm>
            <a:off x="609600" y="2388264"/>
            <a:ext cx="5196842" cy="3532876"/>
          </a:xfrm>
        </p:spPr>
        <p:txBody>
          <a:bodyPr>
            <a:normAutofit/>
          </a:bodyPr>
          <a:lstStyle/>
          <a:p>
            <a:pPr>
              <a:lnSpc>
                <a:spcPct val="90000"/>
              </a:lnSpc>
              <a:buFont typeface="Wingdings" panose="05000000000000000000" pitchFamily="2" charset="2"/>
              <a:buChar char="Ø"/>
            </a:pPr>
            <a:r>
              <a:rPr lang="en-US" sz="1500" b="0" i="0" dirty="0">
                <a:effectLst/>
              </a:rPr>
              <a:t>Anyone who has ever booked a flight is familiar with unpredictable price fluctuations. The price of the most affordable ticket for a particular flight may fluctuate, increase or decrease as a strategy to optimize revenue. Such changes often occur as airlines seek to maximize profits.</a:t>
            </a:r>
          </a:p>
          <a:p>
            <a:pPr marL="0" indent="0">
              <a:lnSpc>
                <a:spcPct val="90000"/>
              </a:lnSpc>
              <a:buNone/>
            </a:pPr>
            <a:endParaRPr lang="en-US" sz="1500" b="0" i="0" dirty="0">
              <a:effectLst/>
            </a:endParaRPr>
          </a:p>
          <a:p>
            <a:pPr>
              <a:lnSpc>
                <a:spcPct val="90000"/>
              </a:lnSpc>
              <a:buFont typeface="+mj-lt"/>
              <a:buAutoNum type="arabicPeriod"/>
            </a:pPr>
            <a:r>
              <a:rPr lang="en-US" sz="1500" b="0" i="0" dirty="0">
                <a:effectLst/>
              </a:rPr>
              <a:t>Employing purchasing timing strategies to ensure that last-minute acquisitions come at a premium cost.</a:t>
            </a:r>
          </a:p>
          <a:p>
            <a:pPr>
              <a:lnSpc>
                <a:spcPct val="90000"/>
              </a:lnSpc>
              <a:buFont typeface="+mj-lt"/>
              <a:buAutoNum type="arabicPeriod"/>
            </a:pPr>
            <a:r>
              <a:rPr lang="en-US" sz="1500" b="0" i="0" dirty="0">
                <a:effectLst/>
              </a:rPr>
              <a:t>Managing seat occupancy by increasing prices on flights nearing full capacity, </a:t>
            </a:r>
          </a:p>
          <a:p>
            <a:pPr>
              <a:lnSpc>
                <a:spcPct val="90000"/>
              </a:lnSpc>
            </a:pPr>
            <a:endParaRPr lang="en-US" sz="1500" b="0" i="0" dirty="0">
              <a:effectLst/>
            </a:endParaRPr>
          </a:p>
          <a:p>
            <a:pPr>
              <a:lnSpc>
                <a:spcPct val="90000"/>
              </a:lnSpc>
              <a:buFont typeface="Wingdings" panose="05000000000000000000" pitchFamily="2" charset="2"/>
              <a:buChar char="Ø"/>
            </a:pPr>
            <a:r>
              <a:rPr lang="en-US" sz="1500" dirty="0"/>
              <a:t>So, you have to work on a project where you collect data on flight fares with other features and work to make a model to predict the fares of flights</a:t>
            </a:r>
            <a:r>
              <a:rPr lang="en-US" sz="1500" b="1" dirty="0"/>
              <a:t>.</a:t>
            </a:r>
            <a:endParaRPr lang="en-US" sz="1500" b="0" i="0" dirty="0">
              <a:effectLst/>
            </a:endParaRPr>
          </a:p>
          <a:p>
            <a:pPr>
              <a:lnSpc>
                <a:spcPct val="90000"/>
              </a:lnSpc>
            </a:pPr>
            <a:endParaRPr lang="en-IN" sz="1500" dirty="0"/>
          </a:p>
        </p:txBody>
      </p:sp>
    </p:spTree>
    <p:extLst>
      <p:ext uri="{BB962C8B-B14F-4D97-AF65-F5344CB8AC3E}">
        <p14:creationId xmlns:p14="http://schemas.microsoft.com/office/powerpoint/2010/main" val="1912913822"/>
      </p:ext>
    </p:extLst>
  </p:cSld>
  <p:clrMapOvr>
    <a:masterClrMapping/>
  </p:clrMapOvr>
  <mc:AlternateContent xmlns:mc="http://schemas.openxmlformats.org/markup-compatibility/2006">
    <mc:Choice xmlns:p14="http://schemas.microsoft.com/office/powerpoint/2010/main" Requires="p14">
      <p:transition spd="slow" p14:dur="2000" advTm="15958"/>
    </mc:Choice>
    <mc:Fallback>
      <p:transition spd="slow" advTm="15958"/>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243E127A-3918-4AA5-E54F-0C051FBF98FA}"/>
              </a:ext>
            </a:extLst>
          </p:cNvPr>
          <p:cNvSpPr>
            <a:spLocks noGrp="1"/>
          </p:cNvSpPr>
          <p:nvPr>
            <p:ph type="title"/>
          </p:nvPr>
        </p:nvSpPr>
        <p:spPr>
          <a:xfrm>
            <a:off x="609600" y="936860"/>
            <a:ext cx="10972800" cy="858753"/>
          </a:xfrm>
        </p:spPr>
        <p:txBody>
          <a:bodyPr>
            <a:normAutofit/>
          </a:bodyPr>
          <a:lstStyle/>
          <a:p>
            <a:r>
              <a:rPr lang="en-US" sz="3200" dirty="0"/>
              <a:t>Hyper Parameter Tuning of Best Model</a:t>
            </a:r>
          </a:p>
        </p:txBody>
      </p:sp>
      <p:pic>
        <p:nvPicPr>
          <p:cNvPr id="6" name="Content Placeholder 5" descr="A screenshot of a computer program&#10;&#10;Description automatically generated">
            <a:extLst>
              <a:ext uri="{FF2B5EF4-FFF2-40B4-BE49-F238E27FC236}">
                <a16:creationId xmlns:a16="http://schemas.microsoft.com/office/drawing/2014/main" id="{80983E8B-2D5A-32FF-E7A2-8C1A51D8637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09600" y="2267118"/>
            <a:ext cx="5791200" cy="3567428"/>
          </a:xfrm>
          <a:noFill/>
        </p:spPr>
      </p:pic>
      <p:sp>
        <p:nvSpPr>
          <p:cNvPr id="13" name="Content Placeholder 3">
            <a:extLst>
              <a:ext uri="{FF2B5EF4-FFF2-40B4-BE49-F238E27FC236}">
                <a16:creationId xmlns:a16="http://schemas.microsoft.com/office/drawing/2014/main" id="{51FCEAB7-D056-92E7-3FF9-2E541831AEF5}"/>
              </a:ext>
            </a:extLst>
          </p:cNvPr>
          <p:cNvSpPr>
            <a:spLocks noGrp="1"/>
          </p:cNvSpPr>
          <p:nvPr>
            <p:ph sz="half" idx="2"/>
          </p:nvPr>
        </p:nvSpPr>
        <p:spPr>
          <a:xfrm>
            <a:off x="7032752" y="2721621"/>
            <a:ext cx="4452112" cy="2142987"/>
          </a:xfrm>
        </p:spPr>
        <p:txBody>
          <a:bodyPr/>
          <a:lstStyle/>
          <a:p>
            <a:pPr marL="0" indent="0">
              <a:buNone/>
            </a:pPr>
            <a:r>
              <a:rPr lang="en-US" sz="3000" b="1" dirty="0"/>
              <a:t>Random Forest Regressor gives a maximum R2 score of 95.45 and a maximum cross-validation score</a:t>
            </a:r>
            <a:r>
              <a:rPr lang="en-US" sz="4000" b="1" dirty="0"/>
              <a:t>. </a:t>
            </a:r>
          </a:p>
          <a:p>
            <a:endParaRPr lang="en-US" dirty="0"/>
          </a:p>
        </p:txBody>
      </p:sp>
    </p:spTree>
    <p:extLst>
      <p:ext uri="{BB962C8B-B14F-4D97-AF65-F5344CB8AC3E}">
        <p14:creationId xmlns:p14="http://schemas.microsoft.com/office/powerpoint/2010/main" val="42273049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FEE91-B6F3-C906-C82A-50C5112DD518}"/>
              </a:ext>
            </a:extLst>
          </p:cNvPr>
          <p:cNvSpPr>
            <a:spLocks noGrp="1"/>
          </p:cNvSpPr>
          <p:nvPr>
            <p:ph type="title"/>
          </p:nvPr>
        </p:nvSpPr>
        <p:spPr/>
        <p:txBody>
          <a:bodyPr>
            <a:normAutofit/>
          </a:bodyPr>
          <a:lstStyle/>
          <a:p>
            <a:r>
              <a:rPr lang="en-IN" sz="3200" b="1" dirty="0"/>
              <a:t>FINAL EVALUATION MATRIX</a:t>
            </a:r>
          </a:p>
        </p:txBody>
      </p:sp>
      <p:graphicFrame>
        <p:nvGraphicFramePr>
          <p:cNvPr id="7" name="Content Placeholder 6">
            <a:extLst>
              <a:ext uri="{FF2B5EF4-FFF2-40B4-BE49-F238E27FC236}">
                <a16:creationId xmlns:a16="http://schemas.microsoft.com/office/drawing/2014/main" id="{9CA024EF-D035-5C21-970B-680050FAA5B2}"/>
              </a:ext>
            </a:extLst>
          </p:cNvPr>
          <p:cNvGraphicFramePr>
            <a:graphicFrameLocks noGrp="1"/>
          </p:cNvGraphicFramePr>
          <p:nvPr>
            <p:ph idx="1"/>
            <p:extLst>
              <p:ext uri="{D42A27DB-BD31-4B8C-83A1-F6EECF244321}">
                <p14:modId xmlns:p14="http://schemas.microsoft.com/office/powerpoint/2010/main" val="2434960391"/>
              </p:ext>
            </p:extLst>
          </p:nvPr>
        </p:nvGraphicFramePr>
        <p:xfrm>
          <a:off x="737614" y="1690688"/>
          <a:ext cx="10515600" cy="4023360"/>
        </p:xfrm>
        <a:graphic>
          <a:graphicData uri="http://schemas.openxmlformats.org/drawingml/2006/table">
            <a:tbl>
              <a:tblPr firstRow="1" bandRow="1">
                <a:tableStyleId>{5C22544A-7EE6-4342-B048-85BDC9FD1C3A}</a:tableStyleId>
              </a:tblPr>
              <a:tblGrid>
                <a:gridCol w="3505202">
                  <a:extLst>
                    <a:ext uri="{9D8B030D-6E8A-4147-A177-3AD203B41FA5}">
                      <a16:colId xmlns:a16="http://schemas.microsoft.com/office/drawing/2014/main" val="2344522984"/>
                    </a:ext>
                  </a:extLst>
                </a:gridCol>
                <a:gridCol w="3505198">
                  <a:extLst>
                    <a:ext uri="{9D8B030D-6E8A-4147-A177-3AD203B41FA5}">
                      <a16:colId xmlns:a16="http://schemas.microsoft.com/office/drawing/2014/main" val="756321390"/>
                    </a:ext>
                  </a:extLst>
                </a:gridCol>
                <a:gridCol w="3505200">
                  <a:extLst>
                    <a:ext uri="{9D8B030D-6E8A-4147-A177-3AD203B41FA5}">
                      <a16:colId xmlns:a16="http://schemas.microsoft.com/office/drawing/2014/main" val="4280729280"/>
                    </a:ext>
                  </a:extLst>
                </a:gridCol>
              </a:tblGrid>
              <a:tr h="396740">
                <a:tc>
                  <a:txBody>
                    <a:bodyPr/>
                    <a:lstStyle/>
                    <a:p>
                      <a:r>
                        <a:rPr lang="en-IN" dirty="0"/>
                        <a:t>MODEL</a:t>
                      </a:r>
                    </a:p>
                  </a:txBody>
                  <a:tcPr/>
                </a:tc>
                <a:tc>
                  <a:txBody>
                    <a:bodyPr/>
                    <a:lstStyle/>
                    <a:p>
                      <a:r>
                        <a:rPr lang="en-IN" sz="1800" b="1" i="0" kern="1200" dirty="0">
                          <a:solidFill>
                            <a:schemeClr val="lt1"/>
                          </a:solidFill>
                          <a:effectLst/>
                          <a:latin typeface="+mn-lt"/>
                          <a:ea typeface="+mn-ea"/>
                          <a:cs typeface="+mn-cs"/>
                        </a:rPr>
                        <a:t>Train R^2 Score</a:t>
                      </a:r>
                      <a:endParaRPr lang="en-IN" dirty="0"/>
                    </a:p>
                  </a:txBody>
                  <a:tcPr/>
                </a:tc>
                <a:tc>
                  <a:txBody>
                    <a:bodyPr/>
                    <a:lstStyle/>
                    <a:p>
                      <a:r>
                        <a:rPr lang="en-IN" sz="1800" b="1" i="0" kern="1200" dirty="0">
                          <a:solidFill>
                            <a:schemeClr val="lt1"/>
                          </a:solidFill>
                          <a:effectLst/>
                          <a:latin typeface="+mn-lt"/>
                          <a:ea typeface="+mn-ea"/>
                          <a:cs typeface="+mn-cs"/>
                        </a:rPr>
                        <a:t>Test R^2 Score</a:t>
                      </a:r>
                      <a:endParaRPr lang="en-IN" dirty="0"/>
                    </a:p>
                  </a:txBody>
                  <a:tcPr/>
                </a:tc>
                <a:extLst>
                  <a:ext uri="{0D108BD9-81ED-4DB2-BD59-A6C34878D82A}">
                    <a16:rowId xmlns:a16="http://schemas.microsoft.com/office/drawing/2014/main" val="2544759073"/>
                  </a:ext>
                </a:extLst>
              </a:tr>
              <a:tr h="396740">
                <a:tc>
                  <a:txBody>
                    <a:bodyPr/>
                    <a:lstStyle/>
                    <a:p>
                      <a:pPr fontAlgn="base"/>
                      <a:r>
                        <a:rPr lang="en-IN" dirty="0">
                          <a:effectLst/>
                        </a:rPr>
                        <a:t>Linear Regression</a:t>
                      </a:r>
                    </a:p>
                  </a:txBody>
                  <a:tcPr anchor="ctr"/>
                </a:tc>
                <a:tc>
                  <a:txBody>
                    <a:bodyPr/>
                    <a:lstStyle/>
                    <a:p>
                      <a:pPr fontAlgn="base"/>
                      <a:r>
                        <a:rPr lang="en-IN" dirty="0">
                          <a:effectLst/>
                        </a:rPr>
                        <a:t>0.5776</a:t>
                      </a:r>
                    </a:p>
                  </a:txBody>
                  <a:tcPr anchor="ctr"/>
                </a:tc>
                <a:tc>
                  <a:txBody>
                    <a:bodyPr/>
                    <a:lstStyle/>
                    <a:p>
                      <a:pPr fontAlgn="base"/>
                      <a:r>
                        <a:rPr lang="en-IN">
                          <a:effectLst/>
                        </a:rPr>
                        <a:t>0.5624</a:t>
                      </a:r>
                    </a:p>
                  </a:txBody>
                  <a:tcPr anchor="ctr"/>
                </a:tc>
                <a:extLst>
                  <a:ext uri="{0D108BD9-81ED-4DB2-BD59-A6C34878D82A}">
                    <a16:rowId xmlns:a16="http://schemas.microsoft.com/office/drawing/2014/main" val="1016829226"/>
                  </a:ext>
                </a:extLst>
              </a:tr>
              <a:tr h="396740">
                <a:tc>
                  <a:txBody>
                    <a:bodyPr/>
                    <a:lstStyle/>
                    <a:p>
                      <a:pPr fontAlgn="base"/>
                      <a:r>
                        <a:rPr lang="en-IN" dirty="0">
                          <a:effectLst/>
                        </a:rPr>
                        <a:t>Lasso Regression</a:t>
                      </a:r>
                    </a:p>
                  </a:txBody>
                  <a:tcPr anchor="ctr"/>
                </a:tc>
                <a:tc>
                  <a:txBody>
                    <a:bodyPr/>
                    <a:lstStyle/>
                    <a:p>
                      <a:pPr fontAlgn="base"/>
                      <a:r>
                        <a:rPr lang="en-IN">
                          <a:effectLst/>
                        </a:rPr>
                        <a:t>0.5776</a:t>
                      </a:r>
                    </a:p>
                  </a:txBody>
                  <a:tcPr anchor="ctr"/>
                </a:tc>
                <a:tc>
                  <a:txBody>
                    <a:bodyPr/>
                    <a:lstStyle/>
                    <a:p>
                      <a:pPr fontAlgn="base"/>
                      <a:r>
                        <a:rPr lang="en-IN">
                          <a:effectLst/>
                        </a:rPr>
                        <a:t>0.5624</a:t>
                      </a:r>
                    </a:p>
                  </a:txBody>
                  <a:tcPr anchor="ctr"/>
                </a:tc>
                <a:extLst>
                  <a:ext uri="{0D108BD9-81ED-4DB2-BD59-A6C34878D82A}">
                    <a16:rowId xmlns:a16="http://schemas.microsoft.com/office/drawing/2014/main" val="3834978906"/>
                  </a:ext>
                </a:extLst>
              </a:tr>
              <a:tr h="396740">
                <a:tc>
                  <a:txBody>
                    <a:bodyPr/>
                    <a:lstStyle/>
                    <a:p>
                      <a:pPr fontAlgn="base"/>
                      <a:r>
                        <a:rPr lang="en-IN">
                          <a:effectLst/>
                        </a:rPr>
                        <a:t>Ridge Regression</a:t>
                      </a:r>
                    </a:p>
                  </a:txBody>
                  <a:tcPr anchor="ctr"/>
                </a:tc>
                <a:tc>
                  <a:txBody>
                    <a:bodyPr/>
                    <a:lstStyle/>
                    <a:p>
                      <a:pPr fontAlgn="base"/>
                      <a:r>
                        <a:rPr lang="en-IN" dirty="0">
                          <a:effectLst/>
                        </a:rPr>
                        <a:t>0.5776</a:t>
                      </a:r>
                    </a:p>
                  </a:txBody>
                  <a:tcPr anchor="ctr"/>
                </a:tc>
                <a:tc>
                  <a:txBody>
                    <a:bodyPr/>
                    <a:lstStyle/>
                    <a:p>
                      <a:pPr fontAlgn="base"/>
                      <a:r>
                        <a:rPr lang="en-IN">
                          <a:effectLst/>
                        </a:rPr>
                        <a:t>0.5624</a:t>
                      </a:r>
                    </a:p>
                  </a:txBody>
                  <a:tcPr anchor="ctr"/>
                </a:tc>
                <a:extLst>
                  <a:ext uri="{0D108BD9-81ED-4DB2-BD59-A6C34878D82A}">
                    <a16:rowId xmlns:a16="http://schemas.microsoft.com/office/drawing/2014/main" val="1406616192"/>
                  </a:ext>
                </a:extLst>
              </a:tr>
              <a:tr h="396740">
                <a:tc>
                  <a:txBody>
                    <a:bodyPr/>
                    <a:lstStyle/>
                    <a:p>
                      <a:pPr fontAlgn="base"/>
                      <a:r>
                        <a:rPr lang="en-IN">
                          <a:effectLst/>
                        </a:rPr>
                        <a:t>Random Forest Regressor</a:t>
                      </a:r>
                    </a:p>
                  </a:txBody>
                  <a:tcPr anchor="ctr"/>
                </a:tc>
                <a:tc>
                  <a:txBody>
                    <a:bodyPr/>
                    <a:lstStyle/>
                    <a:p>
                      <a:pPr fontAlgn="base"/>
                      <a:r>
                        <a:rPr lang="en-IN" b="1" dirty="0">
                          <a:solidFill>
                            <a:srgbClr val="C00000"/>
                          </a:solidFill>
                          <a:effectLst/>
                        </a:rPr>
                        <a:t>0.9546</a:t>
                      </a:r>
                    </a:p>
                  </a:txBody>
                  <a:tcPr anchor="ctr"/>
                </a:tc>
                <a:tc>
                  <a:txBody>
                    <a:bodyPr/>
                    <a:lstStyle/>
                    <a:p>
                      <a:pPr fontAlgn="base"/>
                      <a:r>
                        <a:rPr lang="en-IN" dirty="0">
                          <a:effectLst/>
                        </a:rPr>
                        <a:t>0.8071</a:t>
                      </a:r>
                    </a:p>
                  </a:txBody>
                  <a:tcPr anchor="ctr"/>
                </a:tc>
                <a:extLst>
                  <a:ext uri="{0D108BD9-81ED-4DB2-BD59-A6C34878D82A}">
                    <a16:rowId xmlns:a16="http://schemas.microsoft.com/office/drawing/2014/main" val="1914112825"/>
                  </a:ext>
                </a:extLst>
              </a:tr>
              <a:tr h="396740">
                <a:tc>
                  <a:txBody>
                    <a:bodyPr/>
                    <a:lstStyle/>
                    <a:p>
                      <a:pPr fontAlgn="base"/>
                      <a:r>
                        <a:rPr lang="en-IN">
                          <a:effectLst/>
                        </a:rPr>
                        <a:t>Decision Tree Regressor</a:t>
                      </a:r>
                    </a:p>
                  </a:txBody>
                  <a:tcPr anchor="ctr"/>
                </a:tc>
                <a:tc>
                  <a:txBody>
                    <a:bodyPr/>
                    <a:lstStyle/>
                    <a:p>
                      <a:pPr fontAlgn="base"/>
                      <a:r>
                        <a:rPr lang="en-IN" dirty="0">
                          <a:effectLst/>
                        </a:rPr>
                        <a:t>0.7082</a:t>
                      </a:r>
                    </a:p>
                  </a:txBody>
                  <a:tcPr anchor="ctr"/>
                </a:tc>
                <a:tc>
                  <a:txBody>
                    <a:bodyPr/>
                    <a:lstStyle/>
                    <a:p>
                      <a:pPr fontAlgn="base"/>
                      <a:r>
                        <a:rPr lang="en-IN">
                          <a:effectLst/>
                        </a:rPr>
                        <a:t>0.6996</a:t>
                      </a:r>
                    </a:p>
                  </a:txBody>
                  <a:tcPr anchor="ctr"/>
                </a:tc>
                <a:extLst>
                  <a:ext uri="{0D108BD9-81ED-4DB2-BD59-A6C34878D82A}">
                    <a16:rowId xmlns:a16="http://schemas.microsoft.com/office/drawing/2014/main" val="1671880534"/>
                  </a:ext>
                </a:extLst>
              </a:tr>
              <a:tr h="396740">
                <a:tc>
                  <a:txBody>
                    <a:bodyPr/>
                    <a:lstStyle/>
                    <a:p>
                      <a:pPr fontAlgn="base"/>
                      <a:r>
                        <a:rPr lang="en-IN">
                          <a:effectLst/>
                        </a:rPr>
                        <a:t>Gradient Boosting Regressor</a:t>
                      </a:r>
                    </a:p>
                  </a:txBody>
                  <a:tcPr anchor="ctr"/>
                </a:tc>
                <a:tc>
                  <a:txBody>
                    <a:bodyPr/>
                    <a:lstStyle/>
                    <a:p>
                      <a:pPr fontAlgn="base"/>
                      <a:r>
                        <a:rPr lang="en-IN" dirty="0">
                          <a:solidFill>
                            <a:srgbClr val="FF0000"/>
                          </a:solidFill>
                          <a:effectLst/>
                        </a:rPr>
                        <a:t>0.8896</a:t>
                      </a:r>
                    </a:p>
                  </a:txBody>
                  <a:tcPr anchor="ctr"/>
                </a:tc>
                <a:tc>
                  <a:txBody>
                    <a:bodyPr/>
                    <a:lstStyle/>
                    <a:p>
                      <a:pPr fontAlgn="base"/>
                      <a:r>
                        <a:rPr lang="en-IN" dirty="0">
                          <a:effectLst/>
                        </a:rPr>
                        <a:t>0.8278</a:t>
                      </a:r>
                    </a:p>
                  </a:txBody>
                  <a:tcPr anchor="ctr"/>
                </a:tc>
                <a:extLst>
                  <a:ext uri="{0D108BD9-81ED-4DB2-BD59-A6C34878D82A}">
                    <a16:rowId xmlns:a16="http://schemas.microsoft.com/office/drawing/2014/main" val="3762031310"/>
                  </a:ext>
                </a:extLst>
              </a:tr>
              <a:tr h="396740">
                <a:tc>
                  <a:txBody>
                    <a:bodyPr/>
                    <a:lstStyle/>
                    <a:p>
                      <a:pPr fontAlgn="base"/>
                      <a:endParaRPr lang="en-IN" dirty="0">
                        <a:effectLst/>
                      </a:endParaRPr>
                    </a:p>
                  </a:txBody>
                  <a:tcPr anchor="ctr"/>
                </a:tc>
                <a:tc>
                  <a:txBody>
                    <a:bodyPr/>
                    <a:lstStyle/>
                    <a:p>
                      <a:pPr fontAlgn="base"/>
                      <a:endParaRPr lang="en-IN" b="1" dirty="0">
                        <a:solidFill>
                          <a:srgbClr val="FF0000"/>
                        </a:solidFill>
                        <a:effectLst/>
                      </a:endParaRPr>
                    </a:p>
                  </a:txBody>
                  <a:tcPr anchor="ctr"/>
                </a:tc>
                <a:tc>
                  <a:txBody>
                    <a:bodyPr/>
                    <a:lstStyle/>
                    <a:p>
                      <a:pPr fontAlgn="base"/>
                      <a:endParaRPr lang="en-IN" dirty="0">
                        <a:solidFill>
                          <a:srgbClr val="FF0000"/>
                        </a:solidFill>
                        <a:effectLst/>
                      </a:endParaRPr>
                    </a:p>
                  </a:txBody>
                  <a:tcPr anchor="ctr"/>
                </a:tc>
                <a:extLst>
                  <a:ext uri="{0D108BD9-81ED-4DB2-BD59-A6C34878D82A}">
                    <a16:rowId xmlns:a16="http://schemas.microsoft.com/office/drawing/2014/main" val="2714746111"/>
                  </a:ext>
                </a:extLst>
              </a:tr>
            </a:tbl>
          </a:graphicData>
        </a:graphic>
      </p:graphicFrame>
    </p:spTree>
    <p:extLst>
      <p:ext uri="{BB962C8B-B14F-4D97-AF65-F5344CB8AC3E}">
        <p14:creationId xmlns:p14="http://schemas.microsoft.com/office/powerpoint/2010/main" val="5128088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E0DAD-5CBB-C9D1-6CBF-BB8AF835D32A}"/>
              </a:ext>
            </a:extLst>
          </p:cNvPr>
          <p:cNvSpPr>
            <a:spLocks noGrp="1"/>
          </p:cNvSpPr>
          <p:nvPr>
            <p:ph type="title"/>
          </p:nvPr>
        </p:nvSpPr>
        <p:spPr/>
        <p:txBody>
          <a:bodyPr>
            <a:normAutofit/>
          </a:bodyPr>
          <a:lstStyle/>
          <a:p>
            <a:r>
              <a:rPr lang="en-US" sz="3200" dirty="0"/>
              <a:t>Limitations &amp; Future Scope</a:t>
            </a:r>
            <a:endParaRPr lang="en-IN" sz="3200" dirty="0"/>
          </a:p>
        </p:txBody>
      </p:sp>
      <p:sp>
        <p:nvSpPr>
          <p:cNvPr id="3" name="Content Placeholder 2">
            <a:extLst>
              <a:ext uri="{FF2B5EF4-FFF2-40B4-BE49-F238E27FC236}">
                <a16:creationId xmlns:a16="http://schemas.microsoft.com/office/drawing/2014/main" id="{0CDB288E-9F2D-9271-1EAB-CF54E056C0BA}"/>
              </a:ext>
            </a:extLst>
          </p:cNvPr>
          <p:cNvSpPr>
            <a:spLocks noGrp="1"/>
          </p:cNvSpPr>
          <p:nvPr>
            <p:ph idx="1"/>
          </p:nvPr>
        </p:nvSpPr>
        <p:spPr>
          <a:xfrm>
            <a:off x="609600" y="2146905"/>
            <a:ext cx="10972800" cy="4445919"/>
          </a:xfrm>
        </p:spPr>
        <p:txBody>
          <a:bodyPr>
            <a:normAutofit fontScale="25000" lnSpcReduction="20000"/>
          </a:bodyPr>
          <a:lstStyle/>
          <a:p>
            <a:pPr lvl="0" algn="just">
              <a:lnSpc>
                <a:spcPct val="106000"/>
              </a:lnSpc>
              <a:buFont typeface="Arial" panose="020B0604020202020204" pitchFamily="34" charset="0"/>
              <a:buChar char="•"/>
            </a:pPr>
            <a:r>
              <a:rPr lang="en-IN" sz="8000" dirty="0">
                <a:effectLst/>
                <a:ea typeface="Calibri" panose="020F0502020204030204" pitchFamily="34" charset="0"/>
                <a:cs typeface="Mangal" panose="02040503050203030202" pitchFamily="18" charset="0"/>
              </a:rPr>
              <a:t>In this study we focus on flights on one year of </a:t>
            </a:r>
            <a:r>
              <a:rPr lang="en-IN" sz="8000" dirty="0">
                <a:ea typeface="Calibri" panose="020F0502020204030204" pitchFamily="34" charset="0"/>
                <a:cs typeface="Mangal" panose="02040503050203030202" pitchFamily="18" charset="0"/>
              </a:rPr>
              <a:t>data and </a:t>
            </a:r>
            <a:r>
              <a:rPr lang="en-IN" sz="8000" dirty="0">
                <a:effectLst/>
                <a:ea typeface="Calibri" panose="020F0502020204030204" pitchFamily="34" charset="0"/>
                <a:cs typeface="Mangal" panose="02040503050203030202" pitchFamily="18" charset="0"/>
              </a:rPr>
              <a:t>more data can be incorporated in this project to extend it beyond the present investigation.</a:t>
            </a:r>
          </a:p>
          <a:p>
            <a:pPr algn="just">
              <a:buFont typeface="Arial" panose="020B0604020202020204" pitchFamily="34" charset="0"/>
              <a:buChar char="•"/>
            </a:pPr>
            <a:r>
              <a:rPr lang="en-US" sz="8000" dirty="0"/>
              <a:t>This project aimed to develop a machine learning model that could accurately predict the fare of the ticket of features available in the dataset.</a:t>
            </a:r>
          </a:p>
          <a:p>
            <a:pPr algn="just">
              <a:buFont typeface="Arial" panose="020B0604020202020204" pitchFamily="34" charset="0"/>
              <a:buChar char="•"/>
            </a:pPr>
            <a:endParaRPr lang="en-US" sz="8000" dirty="0"/>
          </a:p>
          <a:p>
            <a:pPr algn="just">
              <a:buFont typeface="Arial" panose="020B0604020202020204" pitchFamily="34" charset="0"/>
              <a:buChar char="•"/>
            </a:pPr>
            <a:r>
              <a:rPr lang="en-US" sz="8000" dirty="0"/>
              <a:t>The web application assists the passengers in ticket bookings.</a:t>
            </a:r>
          </a:p>
          <a:p>
            <a:pPr algn="just">
              <a:buFont typeface="Arial" panose="020B0604020202020204" pitchFamily="34" charset="0"/>
              <a:buChar char="•"/>
            </a:pPr>
            <a:endParaRPr lang="en-US" sz="8000" dirty="0"/>
          </a:p>
          <a:p>
            <a:pPr algn="just">
              <a:buFont typeface="Arial" panose="020B0604020202020204" pitchFamily="34" charset="0"/>
              <a:buChar char="•"/>
            </a:pPr>
            <a:r>
              <a:rPr lang="en-US" sz="8000" dirty="0"/>
              <a:t>There is potential for improving the model's accuracy by incorporating additional features, expanding to more locations, and gathering more data, among other possibilities.</a:t>
            </a:r>
          </a:p>
          <a:p>
            <a:pPr lvl="0" algn="just">
              <a:lnSpc>
                <a:spcPct val="106000"/>
              </a:lnSpc>
              <a:buFont typeface="Arial" panose="020B0604020202020204" pitchFamily="34" charset="0"/>
              <a:buChar char="•"/>
            </a:pPr>
            <a:endParaRPr lang="en-IN" sz="8000" dirty="0">
              <a:effectLst/>
              <a:ea typeface="Calibri" panose="020F0502020204030204" pitchFamily="34" charset="0"/>
              <a:cs typeface="Mangal" panose="02040503050203030202" pitchFamily="18" charset="0"/>
            </a:endParaRPr>
          </a:p>
          <a:p>
            <a:pPr lvl="0" algn="just">
              <a:lnSpc>
                <a:spcPct val="106000"/>
              </a:lnSpc>
              <a:spcAft>
                <a:spcPts val="800"/>
              </a:spcAft>
              <a:buFont typeface="Arial" panose="020B0604020202020204" pitchFamily="34" charset="0"/>
              <a:buChar char="•"/>
            </a:pPr>
            <a:r>
              <a:rPr lang="en-IN" sz="8000" dirty="0">
                <a:effectLst/>
                <a:ea typeface="Calibri" panose="020F0502020204030204" pitchFamily="34" charset="0"/>
                <a:cs typeface="Mangal" panose="02040503050203030202" pitchFamily="18" charset="0"/>
              </a:rPr>
              <a:t>Time series analysis can be performed over this model</a:t>
            </a:r>
            <a:r>
              <a:rPr lang="en-IN" sz="8000" b="1" dirty="0">
                <a:solidFill>
                  <a:schemeClr val="accent5">
                    <a:lumMod val="75000"/>
                  </a:schemeClr>
                </a:solidFill>
                <a:effectLst/>
                <a:ea typeface="Calibri" panose="020F0502020204030204" pitchFamily="34" charset="0"/>
                <a:cs typeface="Mangal" panose="02040503050203030202" pitchFamily="18" charset="0"/>
              </a:rPr>
              <a:t>.</a:t>
            </a:r>
          </a:p>
          <a:p>
            <a:pPr lvl="0" algn="just">
              <a:lnSpc>
                <a:spcPct val="106000"/>
              </a:lnSpc>
              <a:spcAft>
                <a:spcPts val="800"/>
              </a:spcAft>
              <a:buFont typeface="Arial" panose="020B0604020202020204" pitchFamily="34" charset="0"/>
              <a:buChar char="•"/>
            </a:pPr>
            <a:r>
              <a:rPr lang="en-US" sz="8000" dirty="0">
                <a:effectLst/>
                <a:ea typeface="Calibri" panose="020F0502020204030204" pitchFamily="34" charset="0"/>
                <a:cs typeface="Mangal" panose="02040503050203030202" pitchFamily="18" charset="0"/>
              </a:rPr>
              <a:t>This project can result in saving money for inexperienced people by providing them the information related to trends in flight prices and also giving them a predicted value of the price which they use to decide whether to book a ticket now or later. On working with different models</a:t>
            </a:r>
            <a:endParaRPr lang="en-IN" sz="8000" dirty="0">
              <a:effectLst/>
              <a:ea typeface="Calibri" panose="020F0502020204030204" pitchFamily="34" charset="0"/>
              <a:cs typeface="Mangal" panose="02040503050203030202" pitchFamily="18" charset="0"/>
            </a:endParaRPr>
          </a:p>
          <a:p>
            <a:pPr>
              <a:buFont typeface="Arial" panose="020B0604020202020204" pitchFamily="34" charset="0"/>
              <a:buChar char="•"/>
            </a:pPr>
            <a:endParaRPr lang="en-IN" dirty="0"/>
          </a:p>
        </p:txBody>
      </p:sp>
    </p:spTree>
    <p:extLst>
      <p:ext uri="{BB962C8B-B14F-4D97-AF65-F5344CB8AC3E}">
        <p14:creationId xmlns:p14="http://schemas.microsoft.com/office/powerpoint/2010/main" val="9880142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C6E823B5-D9E1-D885-D88E-1C20AD429DC2}"/>
              </a:ext>
            </a:extLst>
          </p:cNvPr>
          <p:cNvSpPr>
            <a:spLocks noGrp="1"/>
          </p:cNvSpPr>
          <p:nvPr>
            <p:ph type="title"/>
          </p:nvPr>
        </p:nvSpPr>
        <p:spPr>
          <a:xfrm>
            <a:off x="838201" y="365125"/>
            <a:ext cx="5251316" cy="1807305"/>
          </a:xfrm>
        </p:spPr>
        <p:txBody>
          <a:bodyPr>
            <a:normAutofit/>
          </a:bodyPr>
          <a:lstStyle/>
          <a:p>
            <a:r>
              <a:rPr lang="en-US">
                <a:latin typeface="Arial" panose="020B0604020202020204" pitchFamily="34" charset="0"/>
                <a:cs typeface="Arial" panose="020B0604020202020204" pitchFamily="34" charset="0"/>
              </a:rPr>
              <a:t>References:</a:t>
            </a:r>
          </a:p>
        </p:txBody>
      </p:sp>
      <p:sp>
        <p:nvSpPr>
          <p:cNvPr id="10" name="Content Placeholder 2">
            <a:extLst>
              <a:ext uri="{FF2B5EF4-FFF2-40B4-BE49-F238E27FC236}">
                <a16:creationId xmlns:a16="http://schemas.microsoft.com/office/drawing/2014/main" id="{0078B03A-E578-4976-F4C5-C5926B526A3E}"/>
              </a:ext>
            </a:extLst>
          </p:cNvPr>
          <p:cNvSpPr>
            <a:spLocks noGrp="1"/>
          </p:cNvSpPr>
          <p:nvPr>
            <p:ph idx="1"/>
          </p:nvPr>
        </p:nvSpPr>
        <p:spPr>
          <a:xfrm>
            <a:off x="838200" y="2333297"/>
            <a:ext cx="4619621" cy="3843666"/>
          </a:xfrm>
        </p:spPr>
        <p:txBody>
          <a:bodyPr>
            <a:normAutofit fontScale="47500" lnSpcReduction="20000"/>
          </a:bodyPr>
          <a:lstStyle/>
          <a:p>
            <a:pPr>
              <a:lnSpc>
                <a:spcPct val="90000"/>
              </a:lnSpc>
              <a:spcBef>
                <a:spcPct val="20000"/>
              </a:spcBef>
              <a:buFont typeface="Arial"/>
            </a:pPr>
            <a:endParaRPr lang="en-US" sz="1400" dirty="0"/>
          </a:p>
          <a:p>
            <a:pPr marL="742950" indent="-742950">
              <a:lnSpc>
                <a:spcPct val="90000"/>
              </a:lnSpc>
              <a:spcBef>
                <a:spcPct val="20000"/>
              </a:spcBef>
              <a:buFont typeface="+mj-lt"/>
              <a:buAutoNum type="arabicPeriod"/>
            </a:pPr>
            <a:r>
              <a:rPr lang="en-US" sz="4000" dirty="0"/>
              <a:t>Masoud Soroush 602 Notes</a:t>
            </a:r>
          </a:p>
          <a:p>
            <a:pPr marL="742950" indent="-742950">
              <a:lnSpc>
                <a:spcPct val="90000"/>
              </a:lnSpc>
              <a:spcBef>
                <a:spcPct val="20000"/>
              </a:spcBef>
              <a:buFont typeface="+mj-lt"/>
              <a:buAutoNum type="arabicPeriod"/>
            </a:pPr>
            <a:r>
              <a:rPr lang="en-US" sz="4000" dirty="0"/>
              <a:t> V. Rao and J. Sachdev, "A machine learning approach to classify news articles based on location", </a:t>
            </a:r>
          </a:p>
          <a:p>
            <a:pPr marL="742950" indent="-742950">
              <a:lnSpc>
                <a:spcPct val="90000"/>
              </a:lnSpc>
              <a:spcBef>
                <a:spcPct val="20000"/>
              </a:spcBef>
              <a:buFont typeface="+mj-lt"/>
              <a:buAutoNum type="arabicPeriod"/>
            </a:pPr>
            <a:r>
              <a:rPr lang="en-US" sz="4000" dirty="0"/>
              <a:t>V. Kumar and S. </a:t>
            </a:r>
            <a:r>
              <a:rPr lang="en-US" sz="4000" dirty="0" err="1"/>
              <a:t>Minz</a:t>
            </a:r>
            <a:r>
              <a:rPr lang="en-US" sz="4000" dirty="0"/>
              <a:t>, "Poem classification using machine learning approach", Proceedings of the Second International Conference on Soft Computing for Problem Solving (</a:t>
            </a:r>
            <a:r>
              <a:rPr lang="en-US" sz="4000" dirty="0" err="1"/>
              <a:t>SocProS</a:t>
            </a:r>
            <a:r>
              <a:rPr lang="en-US" sz="4000" dirty="0"/>
              <a:t> 2012</a:t>
            </a:r>
          </a:p>
          <a:p>
            <a:pPr marL="742950" indent="-742950">
              <a:lnSpc>
                <a:spcPct val="90000"/>
              </a:lnSpc>
              <a:spcBef>
                <a:spcPct val="20000"/>
              </a:spcBef>
              <a:buFont typeface="+mj-lt"/>
              <a:buAutoNum type="arabicPeriod"/>
            </a:pPr>
            <a:endParaRPr lang="en-US" sz="4000" dirty="0"/>
          </a:p>
          <a:p>
            <a:pPr marL="742950" indent="-742950">
              <a:lnSpc>
                <a:spcPct val="90000"/>
              </a:lnSpc>
              <a:spcBef>
                <a:spcPct val="20000"/>
              </a:spcBef>
              <a:buFont typeface="+mj-lt"/>
              <a:buAutoNum type="arabicPeriod"/>
            </a:pPr>
            <a:r>
              <a:rPr lang="en-US" sz="4000" dirty="0" err="1"/>
              <a:t>B.Pang</a:t>
            </a:r>
            <a:r>
              <a:rPr lang="en-US" sz="4000" dirty="0"/>
              <a:t>, L. Lee and S. </a:t>
            </a:r>
            <a:r>
              <a:rPr lang="en-US" sz="4000" dirty="0" err="1"/>
              <a:t>Vaithyanathan</a:t>
            </a:r>
            <a:r>
              <a:rPr lang="en-US" sz="4000" dirty="0"/>
              <a:t>, "Thumbs up? Sentiment classification using machine learning techniques" in Language</a:t>
            </a:r>
            <a:endParaRPr lang="en-US" sz="1400" dirty="0"/>
          </a:p>
        </p:txBody>
      </p:sp>
      <p:pic>
        <p:nvPicPr>
          <p:cNvPr id="5" name="Picture 4" descr="A picture containing text, indoor&#10;&#10;Description automatically generated">
            <a:extLst>
              <a:ext uri="{FF2B5EF4-FFF2-40B4-BE49-F238E27FC236}">
                <a16:creationId xmlns:a16="http://schemas.microsoft.com/office/drawing/2014/main" id="{288C4672-6676-F4C5-7DC6-6B96BA77E102}"/>
              </a:ext>
            </a:extLst>
          </p:cNvPr>
          <p:cNvPicPr>
            <a:picLocks noChangeAspect="1"/>
          </p:cNvPicPr>
          <p:nvPr/>
        </p:nvPicPr>
        <p:blipFill rotWithShape="1">
          <a:blip r:embed="rId2">
            <a:extLst>
              <a:ext uri="{28A0092B-C50C-407E-A947-70E740481C1C}">
                <a14:useLocalDpi xmlns:a14="http://schemas.microsoft.com/office/drawing/2010/main" val="0"/>
              </a:ext>
            </a:extLst>
          </a:blip>
          <a:srcRect l="9337" r="32625"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3745730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A5A60-D238-005B-B6A8-7BCC002E47C6}"/>
              </a:ext>
            </a:extLst>
          </p:cNvPr>
          <p:cNvSpPr>
            <a:spLocks noGrp="1"/>
          </p:cNvSpPr>
          <p:nvPr>
            <p:ph type="title"/>
          </p:nvPr>
        </p:nvSpPr>
        <p:spPr/>
        <p:txBody>
          <a:bodyPr>
            <a:normAutofit fontScale="90000"/>
          </a:bodyPr>
          <a:lstStyle/>
          <a:p>
            <a:endParaRPr lang="en-IN"/>
          </a:p>
        </p:txBody>
      </p:sp>
      <p:pic>
        <p:nvPicPr>
          <p:cNvPr id="4" name="Picture 2" descr="16 Minions Gifs - Gif Abyss">
            <a:extLst>
              <a:ext uri="{FF2B5EF4-FFF2-40B4-BE49-F238E27FC236}">
                <a16:creationId xmlns:a16="http://schemas.microsoft.com/office/drawing/2014/main" id="{F31124FB-887A-D103-154E-CE7AF987E0DE}"/>
              </a:ext>
            </a:extLst>
          </p:cNvPr>
          <p:cNvPicPr>
            <a:picLocks noGrp="1" noChangeAspect="1" noChangeArrowheads="1"/>
          </p:cNvPicPr>
          <p:nvPr>
            <p:ph idx="1"/>
          </p:nvPr>
        </p:nvPicPr>
        <p:blipFill>
          <a:blip r:embed="rId2">
            <a:extLst>
              <a:ext uri="{28A0092B-C50C-407E-A947-70E740481C1C}">
                <a14:useLocalDpi xmlns:a14="http://schemas.microsoft.com/office/drawing/2010/main"/>
              </a:ext>
            </a:extLst>
          </a:blip>
          <a:srcRect/>
          <a:stretch>
            <a:fillRect/>
          </a:stretch>
        </p:blipFill>
        <p:spPr bwMode="auto">
          <a:xfrm>
            <a:off x="0" y="749808"/>
            <a:ext cx="12192000" cy="610819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A429425-92A5-2E72-5210-7B980EE3F7D9}"/>
              </a:ext>
            </a:extLst>
          </p:cNvPr>
          <p:cNvSpPr txBox="1"/>
          <p:nvPr/>
        </p:nvSpPr>
        <p:spPr>
          <a:xfrm>
            <a:off x="4678680" y="3785616"/>
            <a:ext cx="3310128" cy="784830"/>
          </a:xfrm>
          <a:prstGeom prst="rect">
            <a:avLst/>
          </a:prstGeom>
          <a:noFill/>
        </p:spPr>
        <p:txBody>
          <a:bodyPr wrap="square" rtlCol="0">
            <a:spAutoFit/>
          </a:bodyPr>
          <a:lstStyle/>
          <a:p>
            <a:r>
              <a:rPr lang="en-IN" sz="4500" b="1" dirty="0">
                <a:solidFill>
                  <a:schemeClr val="bg1"/>
                </a:solidFill>
              </a:rPr>
              <a:t>THANK YOU</a:t>
            </a:r>
          </a:p>
        </p:txBody>
      </p:sp>
    </p:spTree>
    <p:extLst>
      <p:ext uri="{BB962C8B-B14F-4D97-AF65-F5344CB8AC3E}">
        <p14:creationId xmlns:p14="http://schemas.microsoft.com/office/powerpoint/2010/main" val="13041299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86919F2-E085-BF98-7985-78E2B4D39BD6}"/>
              </a:ext>
            </a:extLst>
          </p:cNvPr>
          <p:cNvPicPr>
            <a:picLocks noChangeAspect="1"/>
          </p:cNvPicPr>
          <p:nvPr/>
        </p:nvPicPr>
        <p:blipFill rotWithShape="1">
          <a:blip r:embed="rId2"/>
          <a:srcRect t="2722" r="1251" b="3381"/>
          <a:stretch/>
        </p:blipFill>
        <p:spPr>
          <a:xfrm>
            <a:off x="-9144" y="749808"/>
            <a:ext cx="12201145" cy="6108191"/>
          </a:xfrm>
          <a:prstGeom prst="rect">
            <a:avLst/>
          </a:prstGeom>
        </p:spPr>
      </p:pic>
    </p:spTree>
    <p:extLst>
      <p:ext uri="{BB962C8B-B14F-4D97-AF65-F5344CB8AC3E}">
        <p14:creationId xmlns:p14="http://schemas.microsoft.com/office/powerpoint/2010/main" val="3227163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EE63F-4C97-C0BE-5C5F-482B163A28CB}"/>
              </a:ext>
            </a:extLst>
          </p:cNvPr>
          <p:cNvSpPr>
            <a:spLocks noGrp="1"/>
          </p:cNvSpPr>
          <p:nvPr>
            <p:ph type="title"/>
          </p:nvPr>
        </p:nvSpPr>
        <p:spPr/>
        <p:txBody>
          <a:bodyPr>
            <a:normAutofit fontScale="90000"/>
          </a:bodyPr>
          <a:lstStyle/>
          <a:p>
            <a:r>
              <a:rPr lang="en-US" dirty="0">
                <a:solidFill>
                  <a:schemeClr val="accent1"/>
                </a:solidFill>
              </a:rPr>
              <a:t>Flight Price Prediction</a:t>
            </a:r>
            <a:endParaRPr lang="en-IN" dirty="0">
              <a:solidFill>
                <a:schemeClr val="accent1"/>
              </a:solidFill>
            </a:endParaRPr>
          </a:p>
        </p:txBody>
      </p:sp>
      <p:sp>
        <p:nvSpPr>
          <p:cNvPr id="3" name="Content Placeholder 2">
            <a:extLst>
              <a:ext uri="{FF2B5EF4-FFF2-40B4-BE49-F238E27FC236}">
                <a16:creationId xmlns:a16="http://schemas.microsoft.com/office/drawing/2014/main" id="{D0267EAC-2B78-6A15-DCBA-5EAA23475EBE}"/>
              </a:ext>
            </a:extLst>
          </p:cNvPr>
          <p:cNvSpPr>
            <a:spLocks noGrp="1"/>
          </p:cNvSpPr>
          <p:nvPr>
            <p:ph idx="1"/>
          </p:nvPr>
        </p:nvSpPr>
        <p:spPr>
          <a:xfrm>
            <a:off x="609600" y="2073753"/>
            <a:ext cx="10972800" cy="3979259"/>
          </a:xfrm>
        </p:spPr>
        <p:txBody>
          <a:bodyPr>
            <a:normAutofit fontScale="70000" lnSpcReduction="20000"/>
          </a:bodyPr>
          <a:lstStyle/>
          <a:p>
            <a:r>
              <a:rPr lang="en-US" b="0" i="0" dirty="0">
                <a:solidFill>
                  <a:srgbClr val="222222"/>
                </a:solidFill>
                <a:effectLst/>
                <a:latin typeface="+mj-lt"/>
              </a:rPr>
              <a:t>Travelers aim to secure the most economical ticket prices, whereas airlines strive to maintain peak revenue and optimize profits.</a:t>
            </a:r>
          </a:p>
          <a:p>
            <a:r>
              <a:rPr lang="en-US" b="0" i="0" dirty="0">
                <a:solidFill>
                  <a:srgbClr val="222222"/>
                </a:solidFill>
                <a:effectLst/>
                <a:latin typeface="+mj-lt"/>
              </a:rPr>
              <a:t> In 2020, India stood as the third-largest aviation market, projected to become the largest by 2030.</a:t>
            </a:r>
          </a:p>
          <a:p>
            <a:r>
              <a:rPr lang="en-US" b="0" i="0" dirty="0">
                <a:solidFill>
                  <a:srgbClr val="222222"/>
                </a:solidFill>
                <a:effectLst/>
                <a:latin typeface="+mj-lt"/>
              </a:rPr>
              <a:t> For passengers, the crucial challenge lies in identifying the optimal price and timing for ticket purchases. </a:t>
            </a:r>
          </a:p>
          <a:p>
            <a:r>
              <a:rPr lang="en-US" b="0" i="0" dirty="0">
                <a:solidFill>
                  <a:srgbClr val="222222"/>
                </a:solidFill>
                <a:effectLst/>
                <a:latin typeface="+mj-lt"/>
              </a:rPr>
              <a:t>The traditional notion that "pre-purchased tickets are more affordable" is no longer applicable (William Groves and Maria Gini, 2013).</a:t>
            </a:r>
            <a:endParaRPr lang="en-IN" dirty="0">
              <a:latin typeface="+mj-lt"/>
            </a:endParaRPr>
          </a:p>
        </p:txBody>
      </p:sp>
    </p:spTree>
    <p:extLst>
      <p:ext uri="{BB962C8B-B14F-4D97-AF65-F5344CB8AC3E}">
        <p14:creationId xmlns:p14="http://schemas.microsoft.com/office/powerpoint/2010/main" val="2207448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F07C7-FE80-257E-703F-22928C3F7151}"/>
              </a:ext>
            </a:extLst>
          </p:cNvPr>
          <p:cNvSpPr>
            <a:spLocks noGrp="1"/>
          </p:cNvSpPr>
          <p:nvPr>
            <p:ph type="title"/>
          </p:nvPr>
        </p:nvSpPr>
        <p:spPr/>
        <p:txBody>
          <a:bodyPr>
            <a:normAutofit fontScale="90000"/>
          </a:bodyPr>
          <a:lstStyle/>
          <a:p>
            <a:r>
              <a:rPr lang="en-US" dirty="0">
                <a:solidFill>
                  <a:schemeClr val="accent1"/>
                </a:solidFill>
              </a:rPr>
              <a:t>Flight Price Prediction</a:t>
            </a:r>
            <a:endParaRPr lang="en-IN" dirty="0">
              <a:solidFill>
                <a:schemeClr val="accent1"/>
              </a:solidFill>
            </a:endParaRPr>
          </a:p>
        </p:txBody>
      </p:sp>
      <p:sp>
        <p:nvSpPr>
          <p:cNvPr id="3" name="Content Placeholder 2">
            <a:extLst>
              <a:ext uri="{FF2B5EF4-FFF2-40B4-BE49-F238E27FC236}">
                <a16:creationId xmlns:a16="http://schemas.microsoft.com/office/drawing/2014/main" id="{E3A0CC76-DDF8-399E-79DC-9A01B3B260C6}"/>
              </a:ext>
            </a:extLst>
          </p:cNvPr>
          <p:cNvSpPr>
            <a:spLocks noGrp="1"/>
          </p:cNvSpPr>
          <p:nvPr>
            <p:ph idx="1"/>
          </p:nvPr>
        </p:nvSpPr>
        <p:spPr>
          <a:xfrm>
            <a:off x="609600" y="2156049"/>
            <a:ext cx="10972800" cy="3979259"/>
          </a:xfrm>
        </p:spPr>
        <p:txBody>
          <a:bodyPr>
            <a:normAutofit fontScale="62500" lnSpcReduction="20000"/>
          </a:bodyPr>
          <a:lstStyle/>
          <a:p>
            <a:pPr algn="just" rtl="0"/>
            <a:r>
              <a:rPr lang="en-US" b="0" i="0" dirty="0">
                <a:solidFill>
                  <a:srgbClr val="222222"/>
                </a:solidFill>
                <a:effectLst/>
                <a:latin typeface="Aspira Webfont"/>
              </a:rPr>
              <a:t>Yatra.com asserts that forecasting the specific ticket price poses a greater challenge than determining the optimal time for ticket purchase, attributed to various factors.</a:t>
            </a:r>
          </a:p>
          <a:p>
            <a:pPr algn="just" rtl="0"/>
            <a:r>
              <a:rPr lang="en-US" b="0" i="0" dirty="0">
                <a:solidFill>
                  <a:srgbClr val="222222"/>
                </a:solidFill>
                <a:effectLst/>
                <a:latin typeface="Aspira Webfont"/>
              </a:rPr>
              <a:t> A heightened level of competition corresponds to diminished market influence for airlines, thereby reducing the likelihood of fare hikes.</a:t>
            </a:r>
          </a:p>
          <a:p>
            <a:pPr algn="just" rtl="0"/>
            <a:r>
              <a:rPr lang="en-US" b="0" i="0" dirty="0">
                <a:solidFill>
                  <a:srgbClr val="222222"/>
                </a:solidFill>
                <a:effectLst/>
                <a:latin typeface="Aspira Webfont"/>
              </a:rPr>
              <a:t> </a:t>
            </a:r>
            <a:r>
              <a:rPr lang="en-US" dirty="0">
                <a:solidFill>
                  <a:srgbClr val="222222"/>
                </a:solidFill>
                <a:latin typeface="Aspira Webfont"/>
              </a:rPr>
              <a:t>Skyscanner</a:t>
            </a:r>
            <a:r>
              <a:rPr lang="en-US" b="0" i="0" dirty="0">
                <a:solidFill>
                  <a:srgbClr val="222222"/>
                </a:solidFill>
                <a:effectLst/>
                <a:latin typeface="Aspira Webfont"/>
              </a:rPr>
              <a:t> in their evaluation, highlights the Bagging Regression Tree as the most effective model, displaying resilience unaffected by variations in input feature sets. </a:t>
            </a:r>
          </a:p>
          <a:p>
            <a:pPr algn="just" rtl="0"/>
            <a:r>
              <a:rPr lang="en-US" b="0" i="0" dirty="0">
                <a:solidFill>
                  <a:srgbClr val="222222"/>
                </a:solidFill>
                <a:effectLst/>
                <a:latin typeface="Aspira Webfont"/>
              </a:rPr>
              <a:t>The introduction of Low-Cost Carriers (LCC) in a market significantly influences both the overall passenger volume and air ticket prices.</a:t>
            </a:r>
          </a:p>
        </p:txBody>
      </p:sp>
    </p:spTree>
    <p:extLst>
      <p:ext uri="{BB962C8B-B14F-4D97-AF65-F5344CB8AC3E}">
        <p14:creationId xmlns:p14="http://schemas.microsoft.com/office/powerpoint/2010/main" val="3939783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B4BE-3BCC-08AD-3F54-EA7E9D358B89}"/>
              </a:ext>
            </a:extLst>
          </p:cNvPr>
          <p:cNvSpPr>
            <a:spLocks noGrp="1"/>
          </p:cNvSpPr>
          <p:nvPr>
            <p:ph type="title"/>
          </p:nvPr>
        </p:nvSpPr>
        <p:spPr/>
        <p:txBody>
          <a:bodyPr>
            <a:normAutofit fontScale="90000"/>
          </a:bodyPr>
          <a:lstStyle/>
          <a:p>
            <a:r>
              <a:rPr lang="en-US" dirty="0">
                <a:solidFill>
                  <a:schemeClr val="accent1"/>
                </a:solidFill>
              </a:rPr>
              <a:t>Flight Price Prediction</a:t>
            </a:r>
            <a:endParaRPr lang="en-IN" dirty="0">
              <a:solidFill>
                <a:schemeClr val="accent1"/>
              </a:solidFill>
            </a:endParaRPr>
          </a:p>
        </p:txBody>
      </p:sp>
      <p:sp>
        <p:nvSpPr>
          <p:cNvPr id="3" name="Content Placeholder 2">
            <a:extLst>
              <a:ext uri="{FF2B5EF4-FFF2-40B4-BE49-F238E27FC236}">
                <a16:creationId xmlns:a16="http://schemas.microsoft.com/office/drawing/2014/main" id="{473CDC41-FC11-04FB-22F7-49D80D2B6B77}"/>
              </a:ext>
            </a:extLst>
          </p:cNvPr>
          <p:cNvSpPr>
            <a:spLocks noGrp="1"/>
          </p:cNvSpPr>
          <p:nvPr>
            <p:ph idx="1"/>
          </p:nvPr>
        </p:nvSpPr>
        <p:spPr>
          <a:xfrm>
            <a:off x="609600" y="2137761"/>
            <a:ext cx="10972800" cy="3979259"/>
          </a:xfrm>
        </p:spPr>
        <p:txBody>
          <a:bodyPr>
            <a:normAutofit fontScale="62500" lnSpcReduction="20000"/>
          </a:bodyPr>
          <a:lstStyle/>
          <a:p>
            <a:r>
              <a:rPr lang="en-US" dirty="0"/>
              <a:t>Airlines commonly transfer the expense of aviation fuel to passengers by modifying fares to offset changes in crude oil prices. </a:t>
            </a:r>
          </a:p>
          <a:p>
            <a:r>
              <a:rPr lang="en-US" dirty="0"/>
              <a:t>Additionally, it has been observed that ticket prices begin to rise again when the flight is within a 2-3 day window. </a:t>
            </a:r>
          </a:p>
          <a:p>
            <a:r>
              <a:rPr lang="en-US" dirty="0"/>
              <a:t>Short-haul flights demonstrate greater elasticity, indicating heightened price sensitivity, compared to their long-haul counterparts. </a:t>
            </a:r>
          </a:p>
          <a:p>
            <a:r>
              <a:rPr lang="en-US" dirty="0"/>
              <a:t>In contrast, business class flights exhibit lower elasticity compared to leisure class flights, as business travelers typically have less flexibility in altering or canceling their travel dates.</a:t>
            </a:r>
            <a:endParaRPr lang="en-IN" dirty="0"/>
          </a:p>
        </p:txBody>
      </p:sp>
    </p:spTree>
    <p:extLst>
      <p:ext uri="{BB962C8B-B14F-4D97-AF65-F5344CB8AC3E}">
        <p14:creationId xmlns:p14="http://schemas.microsoft.com/office/powerpoint/2010/main" val="704252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0C79D-14DB-9334-E127-4D54A485A2BD}"/>
              </a:ext>
            </a:extLst>
          </p:cNvPr>
          <p:cNvSpPr>
            <a:spLocks noGrp="1"/>
          </p:cNvSpPr>
          <p:nvPr>
            <p:ph type="title"/>
          </p:nvPr>
        </p:nvSpPr>
        <p:spPr>
          <a:xfrm>
            <a:off x="3306997" y="978408"/>
            <a:ext cx="4169664" cy="680112"/>
          </a:xfrm>
        </p:spPr>
        <p:txBody>
          <a:bodyPr anchor="b">
            <a:normAutofit/>
          </a:bodyPr>
          <a:lstStyle/>
          <a:p>
            <a:pPr algn="just"/>
            <a:r>
              <a:rPr lang="en-US" sz="3200" dirty="0"/>
              <a:t>     Dataset Information</a:t>
            </a:r>
            <a:endParaRPr lang="en-IN" sz="3200" dirty="0"/>
          </a:p>
        </p:txBody>
      </p:sp>
      <p:pic>
        <p:nvPicPr>
          <p:cNvPr id="9" name="Content Placeholder 4" descr="A screenshot of a computer&#10;&#10;Description automatically generated">
            <a:extLst>
              <a:ext uri="{FF2B5EF4-FFF2-40B4-BE49-F238E27FC236}">
                <a16:creationId xmlns:a16="http://schemas.microsoft.com/office/drawing/2014/main" id="{DF509C9E-C582-1DF7-9B4F-8284FED924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6731" y="2572072"/>
            <a:ext cx="6815667" cy="2692189"/>
          </a:xfrm>
          <a:prstGeom prst="rect">
            <a:avLst/>
          </a:prstGeom>
          <a:noFill/>
        </p:spPr>
      </p:pic>
      <p:sp>
        <p:nvSpPr>
          <p:cNvPr id="8" name="Content Placeholder 7">
            <a:extLst>
              <a:ext uri="{FF2B5EF4-FFF2-40B4-BE49-F238E27FC236}">
                <a16:creationId xmlns:a16="http://schemas.microsoft.com/office/drawing/2014/main" id="{1C865F35-0BD2-249E-A612-6278773B971D}"/>
              </a:ext>
            </a:extLst>
          </p:cNvPr>
          <p:cNvSpPr>
            <a:spLocks noGrp="1"/>
          </p:cNvSpPr>
          <p:nvPr>
            <p:ph type="body" sz="half" idx="2"/>
          </p:nvPr>
        </p:nvSpPr>
        <p:spPr>
          <a:xfrm>
            <a:off x="326138" y="2228321"/>
            <a:ext cx="4011084" cy="3980139"/>
          </a:xfrm>
        </p:spPr>
        <p:txBody>
          <a:bodyPr>
            <a:normAutofit/>
          </a:bodyPr>
          <a:lstStyle/>
          <a:p>
            <a:pPr algn="just"/>
            <a:r>
              <a:rPr lang="en-US" sz="2000" dirty="0">
                <a:latin typeface="+mj-lt"/>
              </a:rPr>
              <a:t>Here the data is collected from </a:t>
            </a:r>
          </a:p>
          <a:p>
            <a:pPr algn="just"/>
            <a:r>
              <a:rPr lang="en-US" sz="2000" b="1" dirty="0">
                <a:latin typeface="+mj-lt"/>
              </a:rPr>
              <a:t>Yatra .com</a:t>
            </a:r>
          </a:p>
          <a:p>
            <a:pPr algn="just"/>
            <a:r>
              <a:rPr lang="en-US" sz="2000" b="1" dirty="0" err="1">
                <a:latin typeface="+mj-lt"/>
              </a:rPr>
              <a:t>Datasource</a:t>
            </a:r>
            <a:r>
              <a:rPr lang="en-US" sz="2000" b="1" dirty="0">
                <a:latin typeface="+mj-lt"/>
              </a:rPr>
              <a:t>:</a:t>
            </a:r>
            <a:r>
              <a:rPr lang="en-IN" sz="2000" b="0" i="0" dirty="0">
                <a:solidFill>
                  <a:srgbClr val="1F2328"/>
                </a:solidFill>
                <a:effectLst/>
                <a:latin typeface="+mj-lt"/>
              </a:rPr>
              <a:t>  </a:t>
            </a:r>
            <a:r>
              <a:rPr lang="en-IN" sz="2000" b="0" i="0" u="sng" dirty="0">
                <a:effectLst/>
                <a:latin typeface="+mj-lt"/>
                <a:hlinkClick r:id="rId3"/>
              </a:rPr>
              <a:t>https://www.kaggle.com/datasets/jillanisofttech/flight-price-prediction-dataset</a:t>
            </a:r>
            <a:endParaRPr lang="en-US" sz="2000" b="1" dirty="0">
              <a:latin typeface="+mj-lt"/>
            </a:endParaRPr>
          </a:p>
          <a:p>
            <a:pPr algn="just"/>
            <a:endParaRPr lang="en-US" sz="2000" b="1" dirty="0">
              <a:latin typeface="+mj-lt"/>
            </a:endParaRPr>
          </a:p>
          <a:p>
            <a:pPr algn="just"/>
            <a:r>
              <a:rPr lang="en-US" sz="2000" b="1" dirty="0">
                <a:latin typeface="+mj-lt"/>
              </a:rPr>
              <a:t>The dataset contains flight details of around 10682 Flights on different routes</a:t>
            </a:r>
          </a:p>
          <a:p>
            <a:pPr algn="just"/>
            <a:r>
              <a:rPr lang="en-US" sz="2000" b="1" dirty="0">
                <a:latin typeface="+mj-lt"/>
              </a:rPr>
              <a:t>The dataset has 11 features like Airlines, Duration, Route, Price, etc.</a:t>
            </a:r>
          </a:p>
          <a:p>
            <a:endParaRPr lang="en-IN" dirty="0"/>
          </a:p>
        </p:txBody>
      </p:sp>
    </p:spTree>
    <p:extLst>
      <p:ext uri="{BB962C8B-B14F-4D97-AF65-F5344CB8AC3E}">
        <p14:creationId xmlns:p14="http://schemas.microsoft.com/office/powerpoint/2010/main" val="2926569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EA3C-0CBE-CE3B-942B-DADB683CFF23}"/>
              </a:ext>
            </a:extLst>
          </p:cNvPr>
          <p:cNvSpPr>
            <a:spLocks noGrp="1"/>
          </p:cNvSpPr>
          <p:nvPr>
            <p:ph type="title"/>
          </p:nvPr>
        </p:nvSpPr>
        <p:spPr/>
        <p:txBody>
          <a:bodyPr>
            <a:normAutofit fontScale="90000"/>
          </a:bodyPr>
          <a:lstStyle/>
          <a:p>
            <a:r>
              <a:rPr lang="en-US" dirty="0"/>
              <a:t>Data Preprocessing</a:t>
            </a:r>
            <a:endParaRPr lang="en-IN" dirty="0"/>
          </a:p>
        </p:txBody>
      </p:sp>
      <p:sp>
        <p:nvSpPr>
          <p:cNvPr id="3" name="Content Placeholder 2">
            <a:extLst>
              <a:ext uri="{FF2B5EF4-FFF2-40B4-BE49-F238E27FC236}">
                <a16:creationId xmlns:a16="http://schemas.microsoft.com/office/drawing/2014/main" id="{7A73C7DA-093D-9033-8EE7-83CE318946CA}"/>
              </a:ext>
            </a:extLst>
          </p:cNvPr>
          <p:cNvSpPr>
            <a:spLocks noGrp="1"/>
          </p:cNvSpPr>
          <p:nvPr>
            <p:ph idx="1"/>
          </p:nvPr>
        </p:nvSpPr>
        <p:spPr>
          <a:xfrm>
            <a:off x="609600" y="1795613"/>
            <a:ext cx="11158728" cy="4934371"/>
          </a:xfrm>
        </p:spPr>
        <p:txBody>
          <a:bodyPr>
            <a:normAutofit/>
          </a:bodyPr>
          <a:lstStyle/>
          <a:p>
            <a:r>
              <a:rPr lang="en-US" sz="2400" b="1" dirty="0"/>
              <a:t>Conversion of Duration column from </a:t>
            </a:r>
            <a:r>
              <a:rPr lang="en-US" sz="2400" b="1" dirty="0" err="1"/>
              <a:t>hr</a:t>
            </a:r>
            <a:r>
              <a:rPr lang="en-US" sz="2400" b="1" dirty="0"/>
              <a:t> &amp; Minutes format into Minutes.</a:t>
            </a:r>
          </a:p>
          <a:p>
            <a:endParaRPr lang="en-US" sz="2800" b="1" dirty="0"/>
          </a:p>
          <a:p>
            <a:pPr marL="0" indent="0">
              <a:buNone/>
            </a:pPr>
            <a:endParaRPr lang="en-IN" dirty="0"/>
          </a:p>
          <a:p>
            <a:pPr marL="0" indent="0">
              <a:buNone/>
            </a:pPr>
            <a:endParaRPr lang="en-IN" dirty="0"/>
          </a:p>
          <a:p>
            <a:r>
              <a:rPr lang="en-IN" sz="3200" b="1" dirty="0"/>
              <a:t>Conversion of Date of Journey to Date Month&amp; year</a:t>
            </a:r>
          </a:p>
          <a:p>
            <a:endParaRPr lang="en-IN" b="1" dirty="0"/>
          </a:p>
        </p:txBody>
      </p:sp>
      <p:pic>
        <p:nvPicPr>
          <p:cNvPr id="6" name="Picture 5" descr="A screenshot of a computer program&#10;&#10;Description automatically generated">
            <a:extLst>
              <a:ext uri="{FF2B5EF4-FFF2-40B4-BE49-F238E27FC236}">
                <a16:creationId xmlns:a16="http://schemas.microsoft.com/office/drawing/2014/main" id="{F8020041-C841-228C-5A32-CE61CDC71A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1165" y="2358136"/>
            <a:ext cx="6711724" cy="1838959"/>
          </a:xfrm>
          <a:prstGeom prst="rect">
            <a:avLst/>
          </a:prstGeom>
        </p:spPr>
      </p:pic>
      <p:pic>
        <p:nvPicPr>
          <p:cNvPr id="8" name="Picture 7" descr="A screenshot of a computer code&#10;&#10;Description automatically generated">
            <a:extLst>
              <a:ext uri="{FF2B5EF4-FFF2-40B4-BE49-F238E27FC236}">
                <a16:creationId xmlns:a16="http://schemas.microsoft.com/office/drawing/2014/main" id="{DC5BC6E9-553B-2F2C-39D4-14F77ABDF7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1165" y="4946976"/>
            <a:ext cx="4726669" cy="1608172"/>
          </a:xfrm>
          <a:prstGeom prst="rect">
            <a:avLst/>
          </a:prstGeom>
        </p:spPr>
      </p:pic>
    </p:spTree>
    <p:extLst>
      <p:ext uri="{BB962C8B-B14F-4D97-AF65-F5344CB8AC3E}">
        <p14:creationId xmlns:p14="http://schemas.microsoft.com/office/powerpoint/2010/main" val="32730400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912C7F22-B978-FDD0-406C-7294FBA55DE8}"/>
              </a:ext>
            </a:extLst>
          </p:cNvPr>
          <p:cNvSpPr>
            <a:spLocks noGrp="1"/>
          </p:cNvSpPr>
          <p:nvPr>
            <p:ph type="title"/>
          </p:nvPr>
        </p:nvSpPr>
        <p:spPr>
          <a:xfrm>
            <a:off x="3712464" y="941832"/>
            <a:ext cx="4169664" cy="579528"/>
          </a:xfrm>
        </p:spPr>
        <p:txBody>
          <a:bodyPr>
            <a:noAutofit/>
          </a:bodyPr>
          <a:lstStyle/>
          <a:p>
            <a:r>
              <a:rPr lang="en-US" sz="3200" dirty="0"/>
              <a:t>Data Preprocessing </a:t>
            </a:r>
          </a:p>
        </p:txBody>
      </p:sp>
      <p:pic>
        <p:nvPicPr>
          <p:cNvPr id="5" name="Content Placeholder 4" descr="A screenshot of a computer&#10;&#10;Description automatically generated">
            <a:extLst>
              <a:ext uri="{FF2B5EF4-FFF2-40B4-BE49-F238E27FC236}">
                <a16:creationId xmlns:a16="http://schemas.microsoft.com/office/drawing/2014/main" id="{7A4DFFE2-0D6C-E01D-D092-7F904301B1BB}"/>
              </a:ext>
            </a:extLst>
          </p:cNvPr>
          <p:cNvPicPr>
            <a:picLocks noGrp="1" noChangeAspect="1"/>
          </p:cNvPicPr>
          <p:nvPr>
            <p:ph idx="1"/>
          </p:nvPr>
        </p:nvPicPr>
        <p:blipFill>
          <a:blip r:embed="rId2"/>
          <a:stretch>
            <a:fillRect/>
          </a:stretch>
        </p:blipFill>
        <p:spPr>
          <a:xfrm>
            <a:off x="4474294" y="2313432"/>
            <a:ext cx="6815667" cy="3602735"/>
          </a:xfrm>
          <a:noFill/>
        </p:spPr>
      </p:pic>
      <p:sp>
        <p:nvSpPr>
          <p:cNvPr id="12" name="Text Placeholder 3">
            <a:extLst>
              <a:ext uri="{FF2B5EF4-FFF2-40B4-BE49-F238E27FC236}">
                <a16:creationId xmlns:a16="http://schemas.microsoft.com/office/drawing/2014/main" id="{E3EE9CEB-0307-91F1-A1B7-9B0434C72C27}"/>
              </a:ext>
            </a:extLst>
          </p:cNvPr>
          <p:cNvSpPr>
            <a:spLocks noGrp="1"/>
          </p:cNvSpPr>
          <p:nvPr>
            <p:ph type="body" sz="half" idx="2"/>
          </p:nvPr>
        </p:nvSpPr>
        <p:spPr>
          <a:xfrm>
            <a:off x="426722" y="3438493"/>
            <a:ext cx="3130294" cy="1072663"/>
          </a:xfrm>
        </p:spPr>
        <p:txBody>
          <a:bodyPr/>
          <a:lstStyle/>
          <a:p>
            <a:r>
              <a:rPr lang="en-US" dirty="0"/>
              <a:t>Creating a function for the Flight Departure Time Categorization Function</a:t>
            </a:r>
          </a:p>
        </p:txBody>
      </p:sp>
    </p:spTree>
    <p:extLst>
      <p:ext uri="{BB962C8B-B14F-4D97-AF65-F5344CB8AC3E}">
        <p14:creationId xmlns:p14="http://schemas.microsoft.com/office/powerpoint/2010/main" val="5088551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SIVAJI FINAL PROJECT@final</Template>
  <TotalTime>3351</TotalTime>
  <Words>1431</Words>
  <Application>Microsoft Office PowerPoint</Application>
  <PresentationFormat>Widescreen</PresentationFormat>
  <Paragraphs>146</Paragraphs>
  <Slides>24</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Aspira Webfont</vt:lpstr>
      <vt:lpstr>Calibri</vt:lpstr>
      <vt:lpstr>Corbel</vt:lpstr>
      <vt:lpstr>Söhne</vt:lpstr>
      <vt:lpstr>Wingdings</vt:lpstr>
      <vt:lpstr>Office Theme</vt:lpstr>
      <vt:lpstr>                       Flight Price Prediction</vt:lpstr>
      <vt:lpstr>Problem Statement</vt:lpstr>
      <vt:lpstr>PowerPoint Presentation</vt:lpstr>
      <vt:lpstr>Flight Price Prediction</vt:lpstr>
      <vt:lpstr>Flight Price Prediction</vt:lpstr>
      <vt:lpstr>Flight Price Prediction</vt:lpstr>
      <vt:lpstr>     Dataset Information</vt:lpstr>
      <vt:lpstr>Data Preprocessing</vt:lpstr>
      <vt:lpstr>Data Preprocessing </vt:lpstr>
      <vt:lpstr>PowerPoint Presentation</vt:lpstr>
      <vt:lpstr>Price variation analysis </vt:lpstr>
      <vt:lpstr>FARE ON WEEKDAY VS WEEKENDS</vt:lpstr>
      <vt:lpstr>DEPARTURE TIMES</vt:lpstr>
      <vt:lpstr>PRICE VS AIRLINE</vt:lpstr>
      <vt:lpstr>Travel Cost Analysis by Month</vt:lpstr>
      <vt:lpstr>Feature Importance for Flight Price Prediction</vt:lpstr>
      <vt:lpstr>MODEL PREDICTION</vt:lpstr>
      <vt:lpstr>Machine Learning Model Building</vt:lpstr>
      <vt:lpstr>REGRESSION ALGORITHMS IMPLEMENTATION</vt:lpstr>
      <vt:lpstr>Hyper Parameter Tuning of Best Model</vt:lpstr>
      <vt:lpstr>FINAL EVALUATION MATRIX</vt:lpstr>
      <vt:lpstr>Limitations &amp; Future Scope</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Flight Price Prediction</dc:title>
  <dc:creator>lohith Meruva</dc:creator>
  <cp:lastModifiedBy>lohith Meruva</cp:lastModifiedBy>
  <cp:revision>7</cp:revision>
  <dcterms:created xsi:type="dcterms:W3CDTF">2023-11-27T03:28:06Z</dcterms:created>
  <dcterms:modified xsi:type="dcterms:W3CDTF">2023-12-18T02:20:53Z</dcterms:modified>
</cp:coreProperties>
</file>

<file path=docProps/thumbnail.jpeg>
</file>